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media/image11.svg" ContentType="image/svg+xml"/>
  <Override PartName="/ppt/media/image13.svg" ContentType="image/svg+xml"/>
  <Override PartName="/ppt/media/image15.svg" ContentType="image/svg+xml"/>
  <Override PartName="/ppt/media/image17.svg" ContentType="image/svg+xml"/>
  <Override PartName="/ppt/media/image19.svg" ContentType="image/svg+xml"/>
  <Override PartName="/ppt/media/image28.svg" ContentType="image/svg+xml"/>
  <Override PartName="/ppt/media/image30.svg" ContentType="image/svg+xml"/>
  <Override PartName="/ppt/media/image32.svg" ContentType="image/svg+xml"/>
  <Override PartName="/ppt/media/image34.svg" ContentType="image/svg+xml"/>
  <Override PartName="/ppt/media/image36.svg" ContentType="image/svg+xml"/>
  <Override PartName="/ppt/media/image7.svg" ContentType="image/svg+xml"/>
  <Override PartName="/ppt/media/image9.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autoCompressPictures="0">
  <p:sldMasterIdLst>
    <p:sldMasterId id="2147483648" r:id="rId1"/>
    <p:sldMasterId id="2147483660" r:id="rId3"/>
  </p:sldMasterIdLst>
  <p:notesMasterIdLst>
    <p:notesMasterId r:id="rId5"/>
  </p:notesMasterIdLst>
  <p:sldIdLst>
    <p:sldId id="256" r:id="rId4"/>
    <p:sldId id="257" r:id="rId6"/>
    <p:sldId id="258" r:id="rId7"/>
    <p:sldId id="259" r:id="rId8"/>
    <p:sldId id="260" r:id="rId9"/>
    <p:sldId id="261" r:id="rId10"/>
    <p:sldId id="262" r:id="rId11"/>
    <p:sldId id="263" r:id="rId12"/>
    <p:sldId id="264" r:id="rId13"/>
    <p:sldId id="265" r:id="rId14"/>
    <p:sldId id="266" r:id="rId15"/>
    <p:sldId id="267" r:id="rId16"/>
    <p:sldId id="268" r:id="rId17"/>
    <p:sldId id="270" r:id="rId18"/>
    <p:sldId id="271" r:id="rId19"/>
  </p:sldIdLst>
  <p:sldSz cx="12192000" cy="6858000"/>
  <p:notesSz cx="6858000" cy="9144000"/>
  <p:defaultTextStyle>
    <a:defPPr marR="0" lvl="0" algn="l" rtl="0">
      <a:lnSpc>
        <a:spcPct val="100000"/>
      </a:lnSpc>
      <a:spcBef>
        <a:spcPts val="0"/>
      </a:spcBef>
      <a:spcAft>
        <a:spcPts val="0"/>
      </a:spcAft>
    </a:defPPr>
    <a:lvl1pPr marL="0"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L="457200"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L="914400"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L="1371600"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L="1828800"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L="2286000"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L="2743200"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L="3200400"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L="3657600"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defaultTextStyle>
  <p:extLst>
    <p:ext uri="{EFAFB233-063F-42B5-8137-9DF3F51BA10A}">
      <p15:sldGuideLst xmlns:p15="http://schemas.microsoft.com/office/powerpoint/2012/main">
        <p15:guide id="1" orient="horz" pos="1600" userDrawn="1">
          <p15:clr>
            <a:srgbClr val="747775"/>
          </p15:clr>
        </p15:guide>
        <p15:guide id="2" pos="2880" userDrawn="1">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p:normalViewPr>
    <p:restoredLeft sz="15620"/>
    <p:restoredTop sz="94660"/>
  </p:normalViewPr>
  <p:slideViewPr>
    <p:cSldViewPr snapToGrid="0" showGuides="1">
      <p:cViewPr varScale="1">
        <p:scale>
          <a:sx n="100" d="100"/>
          <a:sy n="100" d="100"/>
        </p:scale>
        <p:origin x="0" y="0"/>
      </p:cViewPr>
      <p:guideLst>
        <p:guide orient="horz" pos="1600"/>
        <p:guide pos="2880"/>
      </p:guideLst>
    </p:cSldViewPr>
  </p:slide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 Type="http://schemas.openxmlformats.org/officeDocument/2006/relationships/slideMaster" Target="slideMasters/slideMaster2.xml"/><Relationship Id="rId22" Type="http://schemas.openxmlformats.org/officeDocument/2006/relationships/tableStyles" Target="tableStyles.xml"/><Relationship Id="rId21" Type="http://schemas.openxmlformats.org/officeDocument/2006/relationships/viewProps" Target="viewProps.xml"/><Relationship Id="rId20" Type="http://schemas.openxmlformats.org/officeDocument/2006/relationships/presProps" Target="presProps.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fld>
            <a:endParaRPr lang="cs-CZ"/>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大家好，今天我们共同学习解读《博尔塔拉蒙古自治州住房和城乡建设局地震应急预案》。这份预案的出台，旨在规范全州住建系统的地震灾害应急处置流程，健全上下联动、分级负责的工作机制，对于保障人民生命财产安全和城乡建设安全具有重要意义。接下来，我将从制定背景、核心框架、本地化特色以及贯彻落实要求等几个方面，为大家进行详细解读。</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本次解读将分为四个部分。首先，我们将了解预案制定的背景与依据，明确其出台的必要性和合法性。其次，将深入解读预案的核心框架和重点条款，这是本次学习的重点。第三部分，我们将分析本预案相较于自治区通用预案的本地化特色。最后，明确贯彻落实的工作要求和施行说明。</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首先来看第一部分，预案的制定背景与依据。制定本预案主要基于三个方面的考虑：一是为了严格落实国家和自治区的法律法规及工作要求，构建三级应急处置体系；二是为了补齐我州住建系统在应急管理方面的标准化短板，实现全流程规范管理；三是为了更好地履行住建部门在抗震救灾中的法定职责，将法律要求转化为具体的行动指南。</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预案的编制有着坚实的法律和政策依据。我们严格遵循了国家层面的《防震减灾法》等法律法规，对标了自治区住建厅的应急预案和技术要点，同时结合了自治州本级的地震应急预案，并吸纳了建筑行业最新的技术规范。这确保了我们的预案既符合上级要求，又贴合博州实际。</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预案的指导思想是坚持人民至上、生命至上，建立统一、高效的应急体系。为此，我们确立了五大工作原则：人民至上、属地为主、统一指挥、预防为主和专业支撑。这些原则将贯穿于我们抗震救灾工作的全过程，确保应急处置科学、有序、高效。</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接下来进入第二部分，核心框架及重点条款解读。本预案结构完整，共13章，覆盖了应急管理的全链条。其适用范围非常明确，即博州全域发生4.0级及以上地震时，所有住建业务的应急工作都将遵循本预案。同时，我们完全沿用了国家和自治区统一的地震灾害分级标准，确保了应急响应的一致性。</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在组织指挥体系方面，我们设立了州住建局突发事件应急指挥部，实行双指挥长制，由局主要领导亲自挂帅，确保指挥有力。指挥部办公室设在州抗震防灾服务中心，负责日常工作。特别值得一提的是，我们结合本地实际，细化创新了七大专项工作组，这将极大提升应急处置的专业化和协同效率。</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预案建立了四级分级应急响应机制。这意味着我们会根据地震的强度和灾情的大小，启动不同级别的响应。从启动、调整到终止，都有明确的程序规定。特别是响应的调整和终止，需要报请州抗震救灾指挥部同意，这体现了上下联动、统一指挥的原则。当应急响应结束后，我们将立即转入灾后重建阶段。</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现场处置是应急工作的核心。首先是房屋安全。我们要求对所有受损建筑进行三级评估，明确划分出可继续使用、暂停使用和危险停止使用三类。对于危险建筑，特别是老旧危房，要立即采取封闭、拆除等措施，防止次生灾害。为了保证评估工作的科学性，我们还配套了标准化的记录表和技术规范。</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在市政生命线方面，我们强调优先抢修燃气、供水、道路等关键设施，防止次生灾害。对于在建工地，必须立即停工疏散，并重点检查塔吊、脚手架等高危部位。在群众安置方面，我们将统筹资源，优先保障学校、医院等公共服务设施的过渡安置，确保基本公共服务不受影响。</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信息报送是应急指挥的关键环节。预案对信息报送的时限做出了硬性规定。震区县市住建局必须在震后30分钟内上报初报，并根据灾害等级在2至8小时内报送完整书面灾情。州住建局办公室则需在收到信息后1小时内上报上级部门。所有对外信息发布都必须严格遵守规定，确保信息发布的权威性和统一性。</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应急响应结束后，工作重点转向后期处置。我们将开展震害考察，为未来的抗震标准修订提供数据支持，并配合编制灾后重建规划。为确保应急工作顺利开展，预案构建了覆盖九大板块的全维度应急保障体系，对物资装备、专业队伍、年度演练以及奖惩追责都做出了明确规定，特别是要求每年至少组织一次演练，提升实战能力。</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第三部分，我们来看看本预案的本地化特色。与自治区的通用预案相比，我们结合博州的实际情况，进行了多项创新。例如，我们专门增设了村镇专项处置工作组，以应对农牧区的特殊情况；细化了中小地震的处置流程；统一了报表，量化了装备配置，让基层部门能够更方便地执行。这些创新点让我们的预案更接地气，更具操作性。</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最后，我们谈谈如何贯彻落实。预案的生命力在于执行。我们要求各县市住建局参照本预案，尽快修订本级预案，并常态化组织应急演练，完善物资和队伍保障。修订完成后，要及时上报备案，形成全州上下联动、协同作战的应急管理格局。</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smtClean="0"/>
              <a:t>1.7.2013</a:t>
            </a:r>
            <a:endParaRPr lang="cs-CZ" smtClean="0"/>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nchor="ctr"/>
          <a:lstStyle>
            <a:lvl1pPr algn="l">
              <a:defRPr sz="1400" b="0" i="0" u="none" strike="noStrike"/>
            </a:lvl1pPr>
          </a:lstStyle>
          <a:p>
            <a:pPr marL="0" indent="0" algn="l">
              <a:lnSpc>
                <a:spcPct val="100000"/>
              </a:lnSpc>
            </a:pPr>
            <a:r>
              <a:rPr lang="en-US" sz="1400" b="0" i="0" u="none" strike="noStrike">
                <a:solidFill>
                  <a:srgbClr val="000000"/>
                </a:solidFill>
              </a:rPr>
              <a:t>关于预案的施行，这里做几点说明。本预案依据博州建发〔2026〕11号文件，自2026年7月30日起正式施行。预案由州住建局负责解释，并已按要求报送上级部门备案。同时，预案将实行动态管理，根据实际情况的变化适时进行修订和完善，以保持其科学性和有效性。</a:t>
            </a:r>
            <a:endParaRPr lang="en-US" sz="1400" b="0" i="0" u="none" strike="noStrike">
              <a:solidFill>
                <a:srgbClr val="000000"/>
              </a:solidFill>
            </a:endParaRP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smtClean="0"/>
              <a:t>‹#›</a:t>
            </a:r>
            <a:endParaRPr lang="cs-CZ"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matchingName="标题幻灯片">
  <p:cSld name="TITLE">
    <p:spTree>
      <p:nvGrpSpPr>
        <p:cNvPr id="11" name="Shape 11"/>
        <p:cNvGrpSpPr/>
        <p:nvPr/>
      </p:nvGrpSpPr>
      <p:grpSpPr>
        <a:xfrm>
          <a:off x="0" y="0"/>
          <a:ext cx="0" cy="0"/>
          <a:chOff x="0" y="0"/>
          <a:chExt cx="0" cy="0"/>
        </a:xfrm>
      </p:grpSpPr>
      <p:sp>
        <p:nvSpPr>
          <p:cNvPr id="12" name="Shape 30"/>
          <p:cNvSpPr txBox="1"/>
          <p:nvPr>
            <p:ph type="ctrTitle"/>
          </p:nvPr>
        </p:nvSpPr>
        <p:spPr>
          <a:xfrm>
            <a:off x="1143000" y="841772"/>
            <a:ext cx="6858000" cy="1790700"/>
          </a:xfrm>
          <a:prstGeom prst="rect">
            <a:avLst/>
          </a:prstGeom>
          <a:noFill/>
          <a:ln>
            <a:noFill/>
          </a:ln>
        </p:spPr>
        <p:txBody>
          <a:bodyPr spcFirstLastPara="1" wrap="square" lIns="68575" tIns="34275" rIns="68575" bIns="34275" anchor="b" anchorCtr="0">
            <a:normAutofit/>
          </a:bodyPr>
          <a:lstStyle>
            <a:lvl1pPr lvl="0" algn="ctr">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3" name="Shape 31"/>
          <p:cNvSpPr txBox="1"/>
          <p:nvPr>
            <p:ph type="subTitle" idx="1"/>
          </p:nvPr>
        </p:nvSpPr>
        <p:spPr>
          <a:xfrm>
            <a:off x="1143000" y="2701528"/>
            <a:ext cx="6858000" cy="1241821"/>
          </a:xfrm>
          <a:prstGeom prst="rect">
            <a:avLst/>
          </a:prstGeom>
          <a:noFill/>
          <a:ln>
            <a:noFill/>
          </a:ln>
        </p:spPr>
        <p:txBody>
          <a:bodyPr spcFirstLastPara="1" wrap="square" lIns="68575" tIns="34275" rIns="68575" bIns="34275" anchor="t" anchorCtr="0">
            <a:normAutofit/>
          </a:bodyPr>
          <a:lstStyle>
            <a:lvl1pPr lvl="0" algn="ctr">
              <a:lnSpc>
                <a:spcPct val="90000"/>
              </a:lnSpc>
              <a:spcBef>
                <a:spcPts val="800"/>
              </a:spcBef>
              <a:spcAft>
                <a:spcPts val="0"/>
              </a:spcAft>
              <a:buClr>
                <a:schemeClr val="dk1"/>
              </a:buClr>
              <a:buSzPts val="1800"/>
              <a:buNone/>
              <a:defRPr sz="1800"/>
            </a:lvl1pPr>
            <a:lvl2pPr lvl="1" algn="ctr">
              <a:lnSpc>
                <a:spcPct val="90000"/>
              </a:lnSpc>
              <a:spcBef>
                <a:spcPts val="400"/>
              </a:spcBef>
              <a:spcAft>
                <a:spcPts val="0"/>
              </a:spcAft>
              <a:buClr>
                <a:schemeClr val="dk1"/>
              </a:buClr>
              <a:buSzPts val="1500"/>
              <a:buNone/>
              <a:defRPr sz="1500"/>
            </a:lvl2pPr>
            <a:lvl3pPr lvl="2" algn="ctr">
              <a:lnSpc>
                <a:spcPct val="90000"/>
              </a:lnSpc>
              <a:spcBef>
                <a:spcPts val="400"/>
              </a:spcBef>
              <a:spcAft>
                <a:spcPts val="0"/>
              </a:spcAft>
              <a:buClr>
                <a:schemeClr val="dk1"/>
              </a:buClr>
              <a:buSzPts val="1400"/>
              <a:buNone/>
              <a:defRPr sz="1400"/>
            </a:lvl3pPr>
            <a:lvl4pPr lvl="3" algn="ctr">
              <a:lnSpc>
                <a:spcPct val="90000"/>
              </a:lnSpc>
              <a:spcBef>
                <a:spcPts val="400"/>
              </a:spcBef>
              <a:spcAft>
                <a:spcPts val="0"/>
              </a:spcAft>
              <a:buClr>
                <a:schemeClr val="dk1"/>
              </a:buClr>
              <a:buSzPts val="1200"/>
              <a:buNone/>
              <a:defRPr sz="1200"/>
            </a:lvl4pPr>
            <a:lvl5pPr lvl="4" algn="ctr">
              <a:lnSpc>
                <a:spcPct val="90000"/>
              </a:lnSpc>
              <a:spcBef>
                <a:spcPts val="400"/>
              </a:spcBef>
              <a:spcAft>
                <a:spcPts val="0"/>
              </a:spcAft>
              <a:buClr>
                <a:schemeClr val="dk1"/>
              </a:buClr>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14" name="Shape 3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Shape 3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Shape 3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matchingName="标题和内容">
  <p:cSld name="OBJECT">
    <p:spTree>
      <p:nvGrpSpPr>
        <p:cNvPr id="17" name="Shape 17"/>
        <p:cNvGrpSpPr/>
        <p:nvPr/>
      </p:nvGrpSpPr>
      <p:grpSpPr>
        <a:xfrm>
          <a:off x="0" y="0"/>
          <a:ext cx="0" cy="0"/>
          <a:chOff x="0" y="0"/>
          <a:chExt cx="0" cy="0"/>
        </a:xfrm>
      </p:grpSpPr>
      <p:sp>
        <p:nvSpPr>
          <p:cNvPr id="18" name="Shape 54"/>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9" name="Shape 55"/>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20" name="Shape 5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1" name="Shape 5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2" name="Shape 5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matchingName="节标题">
  <p:cSld name="SECTION_HEADER">
    <p:spTree>
      <p:nvGrpSpPr>
        <p:cNvPr id="23" name="Shape 23"/>
        <p:cNvGrpSpPr/>
        <p:nvPr/>
      </p:nvGrpSpPr>
      <p:grpSpPr>
        <a:xfrm>
          <a:off x="0" y="0"/>
          <a:ext cx="0" cy="0"/>
          <a:chOff x="0" y="0"/>
          <a:chExt cx="0" cy="0"/>
        </a:xfrm>
      </p:grpSpPr>
      <p:sp>
        <p:nvSpPr>
          <p:cNvPr id="24" name="Shape 59"/>
          <p:cNvSpPr txBox="1"/>
          <p:nvPr>
            <p:ph type="title"/>
          </p:nvPr>
        </p:nvSpPr>
        <p:spPr>
          <a:xfrm>
            <a:off x="623888" y="1282304"/>
            <a:ext cx="7886700" cy="2139553"/>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4500"/>
              <a:buFont typeface="Arial" panose="020B0604020202020204"/>
              <a:buNone/>
              <a:defRPr sz="45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5" name="Shape 60"/>
          <p:cNvSpPr txBox="1"/>
          <p:nvPr>
            <p:ph type="body" idx="1"/>
          </p:nvPr>
        </p:nvSpPr>
        <p:spPr>
          <a:xfrm>
            <a:off x="623888" y="3442097"/>
            <a:ext cx="7886700" cy="1125140"/>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rgbClr val="888888"/>
              </a:buClr>
              <a:buSzPts val="1800"/>
              <a:buNone/>
              <a:defRPr sz="1800">
                <a:solidFill>
                  <a:srgbClr val="888888"/>
                </a:solidFill>
              </a:defRPr>
            </a:lvl1pPr>
            <a:lvl2pPr marL="914400" lvl="1" indent="-228600" algn="l">
              <a:lnSpc>
                <a:spcPct val="90000"/>
              </a:lnSpc>
              <a:spcBef>
                <a:spcPts val="400"/>
              </a:spcBef>
              <a:spcAft>
                <a:spcPts val="0"/>
              </a:spcAft>
              <a:buClr>
                <a:srgbClr val="888888"/>
              </a:buClr>
              <a:buSzPts val="1500"/>
              <a:buNone/>
              <a:defRPr sz="1500">
                <a:solidFill>
                  <a:srgbClr val="888888"/>
                </a:solidFill>
              </a:defRPr>
            </a:lvl2pPr>
            <a:lvl3pPr marL="1371600" lvl="2" indent="-228600" algn="l">
              <a:lnSpc>
                <a:spcPct val="90000"/>
              </a:lnSpc>
              <a:spcBef>
                <a:spcPts val="400"/>
              </a:spcBef>
              <a:spcAft>
                <a:spcPts val="0"/>
              </a:spcAft>
              <a:buClr>
                <a:srgbClr val="888888"/>
              </a:buClr>
              <a:buSzPts val="1400"/>
              <a:buNone/>
              <a:defRPr sz="1400">
                <a:solidFill>
                  <a:srgbClr val="888888"/>
                </a:solidFill>
              </a:defRPr>
            </a:lvl3pPr>
            <a:lvl4pPr marL="1828800" lvl="3" indent="-228600" algn="l">
              <a:lnSpc>
                <a:spcPct val="90000"/>
              </a:lnSpc>
              <a:spcBef>
                <a:spcPts val="400"/>
              </a:spcBef>
              <a:spcAft>
                <a:spcPts val="0"/>
              </a:spcAft>
              <a:buClr>
                <a:srgbClr val="888888"/>
              </a:buClr>
              <a:buSzPts val="1200"/>
              <a:buNone/>
              <a:defRPr sz="1200">
                <a:solidFill>
                  <a:srgbClr val="888888"/>
                </a:solidFill>
              </a:defRPr>
            </a:lvl4pPr>
            <a:lvl5pPr marL="2286000" lvl="4" indent="-228600" algn="l">
              <a:lnSpc>
                <a:spcPct val="90000"/>
              </a:lnSpc>
              <a:spcBef>
                <a:spcPts val="400"/>
              </a:spcBef>
              <a:spcAft>
                <a:spcPts val="0"/>
              </a:spcAft>
              <a:buClr>
                <a:srgbClr val="888888"/>
              </a:buClr>
              <a:buSzPts val="1200"/>
              <a:buNone/>
              <a:defRPr sz="1200">
                <a:solidFill>
                  <a:srgbClr val="888888"/>
                </a:solidFill>
              </a:defRPr>
            </a:lvl5pPr>
            <a:lvl6pPr marL="2743200" lvl="5" indent="-228600" algn="l">
              <a:lnSpc>
                <a:spcPct val="90000"/>
              </a:lnSpc>
              <a:spcBef>
                <a:spcPts val="400"/>
              </a:spcBef>
              <a:spcAft>
                <a:spcPts val="0"/>
              </a:spcAft>
              <a:buClr>
                <a:srgbClr val="888888"/>
              </a:buClr>
              <a:buSzPts val="1200"/>
              <a:buNone/>
              <a:defRPr sz="1200">
                <a:solidFill>
                  <a:srgbClr val="888888"/>
                </a:solidFill>
              </a:defRPr>
            </a:lvl6pPr>
            <a:lvl7pPr marL="3200400" lvl="6" indent="-228600" algn="l">
              <a:lnSpc>
                <a:spcPct val="90000"/>
              </a:lnSpc>
              <a:spcBef>
                <a:spcPts val="400"/>
              </a:spcBef>
              <a:spcAft>
                <a:spcPts val="0"/>
              </a:spcAft>
              <a:buClr>
                <a:srgbClr val="888888"/>
              </a:buClr>
              <a:buSzPts val="1200"/>
              <a:buNone/>
              <a:defRPr sz="1200">
                <a:solidFill>
                  <a:srgbClr val="888888"/>
                </a:solidFill>
              </a:defRPr>
            </a:lvl7pPr>
            <a:lvl8pPr marL="3657600" lvl="7" indent="-228600" algn="l">
              <a:lnSpc>
                <a:spcPct val="90000"/>
              </a:lnSpc>
              <a:spcBef>
                <a:spcPts val="400"/>
              </a:spcBef>
              <a:spcAft>
                <a:spcPts val="0"/>
              </a:spcAft>
              <a:buClr>
                <a:srgbClr val="888888"/>
              </a:buClr>
              <a:buSzPts val="1200"/>
              <a:buNone/>
              <a:defRPr sz="1200">
                <a:solidFill>
                  <a:srgbClr val="888888"/>
                </a:solidFill>
              </a:defRPr>
            </a:lvl8pPr>
            <a:lvl9pPr marL="4114800" lvl="8" indent="-228600" algn="l">
              <a:lnSpc>
                <a:spcPct val="90000"/>
              </a:lnSpc>
              <a:spcBef>
                <a:spcPts val="400"/>
              </a:spcBef>
              <a:spcAft>
                <a:spcPts val="0"/>
              </a:spcAft>
              <a:buClr>
                <a:srgbClr val="888888"/>
              </a:buClr>
              <a:buSzPts val="1200"/>
              <a:buNone/>
              <a:defRPr sz="1200">
                <a:solidFill>
                  <a:srgbClr val="888888"/>
                </a:solidFill>
              </a:defRPr>
            </a:lvl9pPr>
          </a:lstStyle>
          <a:p/>
        </p:txBody>
      </p:sp>
      <p:sp>
        <p:nvSpPr>
          <p:cNvPr id="26" name="Shape 6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7" name="Shape 6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8" name="Shape 6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matchingName="两栏内容">
  <p:cSld name="TWO_OBJECTS">
    <p:spTree>
      <p:nvGrpSpPr>
        <p:cNvPr id="29" name="Shape 29"/>
        <p:cNvGrpSpPr/>
        <p:nvPr/>
      </p:nvGrpSpPr>
      <p:grpSpPr>
        <a:xfrm>
          <a:off x="0" y="0"/>
          <a:ext cx="0" cy="0"/>
          <a:chOff x="0" y="0"/>
          <a:chExt cx="0" cy="0"/>
        </a:xfrm>
      </p:grpSpPr>
      <p:sp>
        <p:nvSpPr>
          <p:cNvPr id="30" name="Shape 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1" name="Shape 10"/>
          <p:cNvSpPr txBox="1"/>
          <p:nvPr>
            <p:ph type="body" idx="1"/>
          </p:nvPr>
        </p:nvSpPr>
        <p:spPr>
          <a:xfrm>
            <a:off x="6286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2" name="Shape 11"/>
          <p:cNvSpPr txBox="1"/>
          <p:nvPr>
            <p:ph type="body" idx="2"/>
          </p:nvPr>
        </p:nvSpPr>
        <p:spPr>
          <a:xfrm>
            <a:off x="4629150" y="1369219"/>
            <a:ext cx="3886200" cy="3263504"/>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33" name="Shape 12"/>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4" name="Shape 13"/>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5" name="Shape 14"/>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matchingName="比较">
  <p:cSld name="TWO_OBJECTS_WITH_TEXT">
    <p:spTree>
      <p:nvGrpSpPr>
        <p:cNvPr id="36" name="Shape 36"/>
        <p:cNvGrpSpPr/>
        <p:nvPr/>
      </p:nvGrpSpPr>
      <p:grpSpPr>
        <a:xfrm>
          <a:off x="0" y="0"/>
          <a:ext cx="0" cy="0"/>
          <a:chOff x="0" y="0"/>
          <a:chExt cx="0" cy="0"/>
        </a:xfrm>
      </p:grpSpPr>
      <p:sp>
        <p:nvSpPr>
          <p:cNvPr id="37" name="Shape 35"/>
          <p:cNvSpPr txBox="1"/>
          <p:nvPr>
            <p:ph type="title"/>
          </p:nvPr>
        </p:nvSpPr>
        <p:spPr>
          <a:xfrm>
            <a:off x="629841"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38" name="Shape 36"/>
          <p:cNvSpPr txBox="1"/>
          <p:nvPr>
            <p:ph type="body" idx="1"/>
          </p:nvPr>
        </p:nvSpPr>
        <p:spPr>
          <a:xfrm>
            <a:off x="629841" y="1260872"/>
            <a:ext cx="3868340"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39" name="Shape 37"/>
          <p:cNvSpPr txBox="1"/>
          <p:nvPr>
            <p:ph type="body" idx="2"/>
          </p:nvPr>
        </p:nvSpPr>
        <p:spPr>
          <a:xfrm>
            <a:off x="629841" y="1878806"/>
            <a:ext cx="3868340"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0" name="Shape 38"/>
          <p:cNvSpPr txBox="1"/>
          <p:nvPr>
            <p:ph type="body" idx="3"/>
          </p:nvPr>
        </p:nvSpPr>
        <p:spPr>
          <a:xfrm>
            <a:off x="4629150" y="1260872"/>
            <a:ext cx="3887391" cy="617934"/>
          </a:xfrm>
          <a:prstGeom prst="rect">
            <a:avLst/>
          </a:prstGeom>
          <a:noFill/>
          <a:ln>
            <a:noFill/>
          </a:ln>
        </p:spPr>
        <p:txBody>
          <a:bodyPr spcFirstLastPara="1" wrap="square" lIns="68575" tIns="34275" rIns="68575" bIns="34275" anchor="b" anchorCtr="0">
            <a:normAutofit/>
          </a:bodyPr>
          <a:lstStyle>
            <a:lvl1pPr marL="457200" lvl="0" indent="-228600" algn="l">
              <a:lnSpc>
                <a:spcPct val="90000"/>
              </a:lnSpc>
              <a:spcBef>
                <a:spcPts val="800"/>
              </a:spcBef>
              <a:spcAft>
                <a:spcPts val="0"/>
              </a:spcAft>
              <a:buClr>
                <a:schemeClr val="dk1"/>
              </a:buClr>
              <a:buSzPts val="1800"/>
              <a:buNone/>
              <a:defRPr sz="1800" b="1"/>
            </a:lvl1pPr>
            <a:lvl2pPr marL="914400" lvl="1" indent="-228600" algn="l">
              <a:lnSpc>
                <a:spcPct val="90000"/>
              </a:lnSpc>
              <a:spcBef>
                <a:spcPts val="400"/>
              </a:spcBef>
              <a:spcAft>
                <a:spcPts val="0"/>
              </a:spcAft>
              <a:buClr>
                <a:schemeClr val="dk1"/>
              </a:buClr>
              <a:buSzPts val="1500"/>
              <a:buNone/>
              <a:defRPr sz="1500" b="1"/>
            </a:lvl2pPr>
            <a:lvl3pPr marL="1371600" lvl="2" indent="-228600" algn="l">
              <a:lnSpc>
                <a:spcPct val="90000"/>
              </a:lnSpc>
              <a:spcBef>
                <a:spcPts val="400"/>
              </a:spcBef>
              <a:spcAft>
                <a:spcPts val="0"/>
              </a:spcAft>
              <a:buClr>
                <a:schemeClr val="dk1"/>
              </a:buClr>
              <a:buSzPts val="1400"/>
              <a:buNone/>
              <a:defRPr sz="1400" b="1"/>
            </a:lvl3pPr>
            <a:lvl4pPr marL="1828800" lvl="3" indent="-228600" algn="l">
              <a:lnSpc>
                <a:spcPct val="90000"/>
              </a:lnSpc>
              <a:spcBef>
                <a:spcPts val="400"/>
              </a:spcBef>
              <a:spcAft>
                <a:spcPts val="0"/>
              </a:spcAft>
              <a:buClr>
                <a:schemeClr val="dk1"/>
              </a:buClr>
              <a:buSzPts val="1200"/>
              <a:buNone/>
              <a:defRPr sz="1200" b="1"/>
            </a:lvl4pPr>
            <a:lvl5pPr marL="2286000" lvl="4" indent="-228600" algn="l">
              <a:lnSpc>
                <a:spcPct val="90000"/>
              </a:lnSpc>
              <a:spcBef>
                <a:spcPts val="400"/>
              </a:spcBef>
              <a:spcAft>
                <a:spcPts val="0"/>
              </a:spcAft>
              <a:buClr>
                <a:schemeClr val="dk1"/>
              </a:buClr>
              <a:buSzPts val="1200"/>
              <a:buNone/>
              <a:defRPr sz="1200" b="1"/>
            </a:lvl5pPr>
            <a:lvl6pPr marL="2743200" lvl="5" indent="-228600" algn="l">
              <a:lnSpc>
                <a:spcPct val="90000"/>
              </a:lnSpc>
              <a:spcBef>
                <a:spcPts val="400"/>
              </a:spcBef>
              <a:spcAft>
                <a:spcPts val="0"/>
              </a:spcAft>
              <a:buClr>
                <a:schemeClr val="dk1"/>
              </a:buClr>
              <a:buSzPts val="1200"/>
              <a:buNone/>
              <a:defRPr sz="1200" b="1"/>
            </a:lvl6pPr>
            <a:lvl7pPr marL="3200400" lvl="6" indent="-228600" algn="l">
              <a:lnSpc>
                <a:spcPct val="90000"/>
              </a:lnSpc>
              <a:spcBef>
                <a:spcPts val="400"/>
              </a:spcBef>
              <a:spcAft>
                <a:spcPts val="0"/>
              </a:spcAft>
              <a:buClr>
                <a:schemeClr val="dk1"/>
              </a:buClr>
              <a:buSzPts val="1200"/>
              <a:buNone/>
              <a:defRPr sz="1200" b="1"/>
            </a:lvl7pPr>
            <a:lvl8pPr marL="3657600" lvl="7" indent="-228600" algn="l">
              <a:lnSpc>
                <a:spcPct val="90000"/>
              </a:lnSpc>
              <a:spcBef>
                <a:spcPts val="400"/>
              </a:spcBef>
              <a:spcAft>
                <a:spcPts val="0"/>
              </a:spcAft>
              <a:buClr>
                <a:schemeClr val="dk1"/>
              </a:buClr>
              <a:buSzPts val="1200"/>
              <a:buNone/>
              <a:defRPr sz="1200" b="1"/>
            </a:lvl8pPr>
            <a:lvl9pPr marL="4114800" lvl="8" indent="-228600" algn="l">
              <a:lnSpc>
                <a:spcPct val="90000"/>
              </a:lnSpc>
              <a:spcBef>
                <a:spcPts val="400"/>
              </a:spcBef>
              <a:spcAft>
                <a:spcPts val="0"/>
              </a:spcAft>
              <a:buClr>
                <a:schemeClr val="dk1"/>
              </a:buClr>
              <a:buSzPts val="1200"/>
              <a:buNone/>
              <a:defRPr sz="1200" b="1"/>
            </a:lvl9pPr>
          </a:lstStyle>
          <a:p/>
        </p:txBody>
      </p:sp>
      <p:sp>
        <p:nvSpPr>
          <p:cNvPr id="41" name="Shape 39"/>
          <p:cNvSpPr txBox="1"/>
          <p:nvPr>
            <p:ph type="body" idx="4"/>
          </p:nvPr>
        </p:nvSpPr>
        <p:spPr>
          <a:xfrm>
            <a:off x="4629150" y="1878806"/>
            <a:ext cx="3887391" cy="2763441"/>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42" name="Shape 40"/>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Shape 41"/>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Shape 42"/>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matchingName="仅标题">
  <p:cSld name="TITLE_ONLY">
    <p:spTree>
      <p:nvGrpSpPr>
        <p:cNvPr id="45" name="Shape 45"/>
        <p:cNvGrpSpPr/>
        <p:nvPr/>
      </p:nvGrpSpPr>
      <p:grpSpPr>
        <a:xfrm>
          <a:off x="0" y="0"/>
          <a:ext cx="0" cy="0"/>
          <a:chOff x="0" y="0"/>
          <a:chExt cx="0" cy="0"/>
        </a:xfrm>
      </p:grpSpPr>
      <p:sp>
        <p:nvSpPr>
          <p:cNvPr id="46" name="Shape 20"/>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47" name="Shape 2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8" name="Shape 2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9" name="Shape 2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matchingName="空白">
  <p:cSld name="BLANK">
    <p:spTree>
      <p:nvGrpSpPr>
        <p:cNvPr id="50" name="Shape 50"/>
        <p:cNvGrpSpPr/>
        <p:nvPr/>
      </p:nvGrpSpPr>
      <p:grpSpPr>
        <a:xfrm>
          <a:off x="0" y="0"/>
          <a:ext cx="0" cy="0"/>
          <a:chOff x="0" y="0"/>
          <a:chExt cx="0" cy="0"/>
        </a:xfrm>
      </p:grpSpPr>
      <p:sp>
        <p:nvSpPr>
          <p:cNvPr id="51" name="Shape 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2" name="Shape 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3" name="Shape 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matchingName="内容与标题">
  <p:cSld name="OBJECT_WITH_CAPTION_TEXT">
    <p:spTree>
      <p:nvGrpSpPr>
        <p:cNvPr id="54" name="Shape 54"/>
        <p:cNvGrpSpPr/>
        <p:nvPr/>
      </p:nvGrpSpPr>
      <p:grpSpPr>
        <a:xfrm>
          <a:off x="0" y="0"/>
          <a:ext cx="0" cy="0"/>
          <a:chOff x="0" y="0"/>
          <a:chExt cx="0" cy="0"/>
        </a:xfrm>
      </p:grpSpPr>
      <p:sp>
        <p:nvSpPr>
          <p:cNvPr id="55" name="Shape 43"/>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6" name="Shape 44"/>
          <p:cNvSpPr txBox="1"/>
          <p:nvPr>
            <p:ph type="body" idx="1"/>
          </p:nvPr>
        </p:nvSpPr>
        <p:spPr>
          <a:xfrm>
            <a:off x="3887391" y="740569"/>
            <a:ext cx="4629150" cy="3655219"/>
          </a:xfrm>
          <a:prstGeom prst="rect">
            <a:avLst/>
          </a:prstGeom>
          <a:noFill/>
          <a:ln>
            <a:noFill/>
          </a:ln>
        </p:spPr>
        <p:txBody>
          <a:bodyPr spcFirstLastPara="1" wrap="square" lIns="68575" tIns="34275" rIns="68575" bIns="34275" anchor="t" anchorCtr="0">
            <a:normAutofit/>
          </a:bodyPr>
          <a:lstStyle>
            <a:lvl1pPr marL="457200" lvl="0" indent="-381000" algn="l">
              <a:lnSpc>
                <a:spcPct val="90000"/>
              </a:lnSpc>
              <a:spcBef>
                <a:spcPts val="800"/>
              </a:spcBef>
              <a:spcAft>
                <a:spcPts val="0"/>
              </a:spcAft>
              <a:buClr>
                <a:schemeClr val="dk1"/>
              </a:buClr>
              <a:buSzPts val="2400"/>
              <a:buChar char="•"/>
              <a:defRPr sz="2400"/>
            </a:lvl1pPr>
            <a:lvl2pPr marL="914400" lvl="1" indent="-361950" algn="l">
              <a:lnSpc>
                <a:spcPct val="90000"/>
              </a:lnSpc>
              <a:spcBef>
                <a:spcPts val="400"/>
              </a:spcBef>
              <a:spcAft>
                <a:spcPts val="0"/>
              </a:spcAft>
              <a:buClr>
                <a:schemeClr val="dk1"/>
              </a:buClr>
              <a:buSzPts val="2100"/>
              <a:buChar char="•"/>
              <a:defRPr sz="2100"/>
            </a:lvl2pPr>
            <a:lvl3pPr marL="1371600" lvl="2" indent="-342900" algn="l">
              <a:lnSpc>
                <a:spcPct val="90000"/>
              </a:lnSpc>
              <a:spcBef>
                <a:spcPts val="400"/>
              </a:spcBef>
              <a:spcAft>
                <a:spcPts val="0"/>
              </a:spcAft>
              <a:buClr>
                <a:schemeClr val="dk1"/>
              </a:buClr>
              <a:buSzPts val="1800"/>
              <a:buChar char="•"/>
              <a:defRPr sz="1800"/>
            </a:lvl3pPr>
            <a:lvl4pPr marL="1828800" lvl="3" indent="-323850" algn="l">
              <a:lnSpc>
                <a:spcPct val="90000"/>
              </a:lnSpc>
              <a:spcBef>
                <a:spcPts val="400"/>
              </a:spcBef>
              <a:spcAft>
                <a:spcPts val="0"/>
              </a:spcAft>
              <a:buClr>
                <a:schemeClr val="dk1"/>
              </a:buClr>
              <a:buSzPts val="1500"/>
              <a:buChar char="•"/>
              <a:defRPr sz="1500"/>
            </a:lvl4pPr>
            <a:lvl5pPr marL="2286000" lvl="4" indent="-323850" algn="l">
              <a:lnSpc>
                <a:spcPct val="90000"/>
              </a:lnSpc>
              <a:spcBef>
                <a:spcPts val="400"/>
              </a:spcBef>
              <a:spcAft>
                <a:spcPts val="0"/>
              </a:spcAft>
              <a:buClr>
                <a:schemeClr val="dk1"/>
              </a:buClr>
              <a:buSzPts val="1500"/>
              <a:buChar char="•"/>
              <a:defRPr sz="1500"/>
            </a:lvl5pPr>
            <a:lvl6pPr marL="2743200" lvl="5" indent="-323850" algn="l">
              <a:lnSpc>
                <a:spcPct val="90000"/>
              </a:lnSpc>
              <a:spcBef>
                <a:spcPts val="400"/>
              </a:spcBef>
              <a:spcAft>
                <a:spcPts val="0"/>
              </a:spcAft>
              <a:buClr>
                <a:schemeClr val="dk1"/>
              </a:buClr>
              <a:buSzPts val="1500"/>
              <a:buChar char="•"/>
              <a:defRPr sz="1500"/>
            </a:lvl6pPr>
            <a:lvl7pPr marL="3200400" lvl="6" indent="-323850" algn="l">
              <a:lnSpc>
                <a:spcPct val="90000"/>
              </a:lnSpc>
              <a:spcBef>
                <a:spcPts val="400"/>
              </a:spcBef>
              <a:spcAft>
                <a:spcPts val="0"/>
              </a:spcAft>
              <a:buClr>
                <a:schemeClr val="dk1"/>
              </a:buClr>
              <a:buSzPts val="1500"/>
              <a:buChar char="•"/>
              <a:defRPr sz="1500"/>
            </a:lvl7pPr>
            <a:lvl8pPr marL="3657600" lvl="7" indent="-323850" algn="l">
              <a:lnSpc>
                <a:spcPct val="90000"/>
              </a:lnSpc>
              <a:spcBef>
                <a:spcPts val="400"/>
              </a:spcBef>
              <a:spcAft>
                <a:spcPts val="0"/>
              </a:spcAft>
              <a:buClr>
                <a:schemeClr val="dk1"/>
              </a:buClr>
              <a:buSzPts val="1500"/>
              <a:buChar char="•"/>
              <a:defRPr sz="1500"/>
            </a:lvl8pPr>
            <a:lvl9pPr marL="4114800" lvl="8" indent="-323850" algn="l">
              <a:lnSpc>
                <a:spcPct val="90000"/>
              </a:lnSpc>
              <a:spcBef>
                <a:spcPts val="400"/>
              </a:spcBef>
              <a:spcAft>
                <a:spcPts val="0"/>
              </a:spcAft>
              <a:buClr>
                <a:schemeClr val="dk1"/>
              </a:buClr>
              <a:buSzPts val="1500"/>
              <a:buChar char="•"/>
              <a:defRPr sz="1500"/>
            </a:lvl9pPr>
          </a:lstStyle>
          <a:p/>
        </p:txBody>
      </p:sp>
      <p:sp>
        <p:nvSpPr>
          <p:cNvPr id="57" name="Shape 45"/>
          <p:cNvSpPr txBox="1"/>
          <p:nvPr>
            <p:ph type="body" idx="2"/>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58" name="Shape 46"/>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9" name="Shape 47"/>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Shape 48"/>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matchingName="图片与标题">
  <p:cSld name="PICTURE_WITH_CAPTION_TEXT">
    <p:spTree>
      <p:nvGrpSpPr>
        <p:cNvPr id="61" name="Shape 61"/>
        <p:cNvGrpSpPr/>
        <p:nvPr/>
      </p:nvGrpSpPr>
      <p:grpSpPr>
        <a:xfrm>
          <a:off x="0" y="0"/>
          <a:ext cx="0" cy="0"/>
          <a:chOff x="0" y="0"/>
          <a:chExt cx="0" cy="0"/>
        </a:xfrm>
      </p:grpSpPr>
      <p:sp>
        <p:nvSpPr>
          <p:cNvPr id="62" name="Shape 24"/>
          <p:cNvSpPr txBox="1"/>
          <p:nvPr>
            <p:ph type="title"/>
          </p:nvPr>
        </p:nvSpPr>
        <p:spPr>
          <a:xfrm>
            <a:off x="629841" y="342900"/>
            <a:ext cx="2949178" cy="1200150"/>
          </a:xfrm>
          <a:prstGeom prst="rect">
            <a:avLst/>
          </a:prstGeom>
          <a:noFill/>
          <a:ln>
            <a:noFill/>
          </a:ln>
        </p:spPr>
        <p:txBody>
          <a:bodyPr spcFirstLastPara="1" wrap="square" lIns="68575" tIns="34275" rIns="68575" bIns="34275" anchor="b" anchorCtr="0">
            <a:normAutofit/>
          </a:bodyPr>
          <a:lstStyle>
            <a:lvl1pPr lvl="0" algn="l">
              <a:lnSpc>
                <a:spcPct val="90000"/>
              </a:lnSpc>
              <a:spcBef>
                <a:spcPts val="0"/>
              </a:spcBef>
              <a:spcAft>
                <a:spcPts val="0"/>
              </a:spcAft>
              <a:buClr>
                <a:schemeClr val="dk1"/>
              </a:buClr>
              <a:buSzPts val="2400"/>
              <a:buFont typeface="Arial" panose="020B0604020202020204"/>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63" name="Shape 25"/>
          <p:cNvSpPr/>
          <p:nvPr>
            <p:ph type="pic" idx="2"/>
          </p:nvPr>
        </p:nvSpPr>
        <p:spPr>
          <a:xfrm>
            <a:off x="3887391" y="740569"/>
            <a:ext cx="4629150" cy="3655219"/>
          </a:xfrm>
          <a:prstGeom prst="rect">
            <a:avLst/>
          </a:prstGeom>
          <a:noFill/>
          <a:ln>
            <a:noFill/>
          </a:ln>
        </p:spPr>
      </p:sp>
      <p:sp>
        <p:nvSpPr>
          <p:cNvPr id="64" name="Shape 26"/>
          <p:cNvSpPr txBox="1"/>
          <p:nvPr>
            <p:ph type="body" idx="1"/>
          </p:nvPr>
        </p:nvSpPr>
        <p:spPr>
          <a:xfrm>
            <a:off x="629841" y="1543050"/>
            <a:ext cx="2949178" cy="2858691"/>
          </a:xfrm>
          <a:prstGeom prst="rect">
            <a:avLst/>
          </a:prstGeom>
          <a:noFill/>
          <a:ln>
            <a:noFill/>
          </a:ln>
        </p:spPr>
        <p:txBody>
          <a:bodyPr spcFirstLastPara="1" wrap="square" lIns="68575" tIns="34275" rIns="68575" bIns="34275" anchor="t" anchorCtr="0">
            <a:normAutofit/>
          </a:bodyPr>
          <a:lstStyle>
            <a:lvl1pPr marL="457200" lvl="0" indent="-228600" algn="l">
              <a:lnSpc>
                <a:spcPct val="90000"/>
              </a:lnSpc>
              <a:spcBef>
                <a:spcPts val="800"/>
              </a:spcBef>
              <a:spcAft>
                <a:spcPts val="0"/>
              </a:spcAft>
              <a:buClr>
                <a:schemeClr val="dk1"/>
              </a:buClr>
              <a:buSzPts val="1200"/>
              <a:buNone/>
              <a:defRPr sz="1200"/>
            </a:lvl1pPr>
            <a:lvl2pPr marL="914400" lvl="1" indent="-228600" algn="l">
              <a:lnSpc>
                <a:spcPct val="90000"/>
              </a:lnSpc>
              <a:spcBef>
                <a:spcPts val="400"/>
              </a:spcBef>
              <a:spcAft>
                <a:spcPts val="0"/>
              </a:spcAft>
              <a:buClr>
                <a:schemeClr val="dk1"/>
              </a:buClr>
              <a:buSzPts val="1100"/>
              <a:buNone/>
              <a:defRPr sz="1100"/>
            </a:lvl2pPr>
            <a:lvl3pPr marL="1371600" lvl="2" indent="-228600" algn="l">
              <a:lnSpc>
                <a:spcPct val="90000"/>
              </a:lnSpc>
              <a:spcBef>
                <a:spcPts val="400"/>
              </a:spcBef>
              <a:spcAft>
                <a:spcPts val="0"/>
              </a:spcAft>
              <a:buClr>
                <a:schemeClr val="dk1"/>
              </a:buClr>
              <a:buSzPts val="900"/>
              <a:buNone/>
              <a:defRPr sz="900"/>
            </a:lvl3pPr>
            <a:lvl4pPr marL="1828800" lvl="3" indent="-228600" algn="l">
              <a:lnSpc>
                <a:spcPct val="90000"/>
              </a:lnSpc>
              <a:spcBef>
                <a:spcPts val="400"/>
              </a:spcBef>
              <a:spcAft>
                <a:spcPts val="0"/>
              </a:spcAft>
              <a:buClr>
                <a:schemeClr val="dk1"/>
              </a:buClr>
              <a:buSzPts val="800"/>
              <a:buNone/>
              <a:defRPr sz="800"/>
            </a:lvl4pPr>
            <a:lvl5pPr marL="2286000" lvl="4" indent="-228600" algn="l">
              <a:lnSpc>
                <a:spcPct val="90000"/>
              </a:lnSpc>
              <a:spcBef>
                <a:spcPts val="400"/>
              </a:spcBef>
              <a:spcAft>
                <a:spcPts val="0"/>
              </a:spcAft>
              <a:buClr>
                <a:schemeClr val="dk1"/>
              </a:buClr>
              <a:buSzPts val="800"/>
              <a:buNone/>
              <a:defRPr sz="800"/>
            </a:lvl5pPr>
            <a:lvl6pPr marL="2743200" lvl="5" indent="-228600" algn="l">
              <a:lnSpc>
                <a:spcPct val="90000"/>
              </a:lnSpc>
              <a:spcBef>
                <a:spcPts val="400"/>
              </a:spcBef>
              <a:spcAft>
                <a:spcPts val="0"/>
              </a:spcAft>
              <a:buClr>
                <a:schemeClr val="dk1"/>
              </a:buClr>
              <a:buSzPts val="800"/>
              <a:buNone/>
              <a:defRPr sz="800"/>
            </a:lvl6pPr>
            <a:lvl7pPr marL="3200400" lvl="6" indent="-228600" algn="l">
              <a:lnSpc>
                <a:spcPct val="90000"/>
              </a:lnSpc>
              <a:spcBef>
                <a:spcPts val="400"/>
              </a:spcBef>
              <a:spcAft>
                <a:spcPts val="0"/>
              </a:spcAft>
              <a:buClr>
                <a:schemeClr val="dk1"/>
              </a:buClr>
              <a:buSzPts val="800"/>
              <a:buNone/>
              <a:defRPr sz="800"/>
            </a:lvl7pPr>
            <a:lvl8pPr marL="3657600" lvl="7" indent="-228600" algn="l">
              <a:lnSpc>
                <a:spcPct val="90000"/>
              </a:lnSpc>
              <a:spcBef>
                <a:spcPts val="400"/>
              </a:spcBef>
              <a:spcAft>
                <a:spcPts val="0"/>
              </a:spcAft>
              <a:buClr>
                <a:schemeClr val="dk1"/>
              </a:buClr>
              <a:buSzPts val="800"/>
              <a:buNone/>
              <a:defRPr sz="800"/>
            </a:lvl8pPr>
            <a:lvl9pPr marL="4114800" lvl="8" indent="-228600" algn="l">
              <a:lnSpc>
                <a:spcPct val="90000"/>
              </a:lnSpc>
              <a:spcBef>
                <a:spcPts val="400"/>
              </a:spcBef>
              <a:spcAft>
                <a:spcPts val="0"/>
              </a:spcAft>
              <a:buClr>
                <a:schemeClr val="dk1"/>
              </a:buClr>
              <a:buSzPts val="800"/>
              <a:buNone/>
              <a:defRPr sz="800"/>
            </a:lvl9pPr>
          </a:lstStyle>
          <a:p/>
        </p:txBody>
      </p:sp>
      <p:sp>
        <p:nvSpPr>
          <p:cNvPr id="65" name="Shape 2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6" name="Shape 2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Shape 2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matchingName="标题和竖排文字">
  <p:cSld name="VERTICAL_TEXT">
    <p:spTree>
      <p:nvGrpSpPr>
        <p:cNvPr id="68" name="Shape 68"/>
        <p:cNvGrpSpPr/>
        <p:nvPr/>
      </p:nvGrpSpPr>
      <p:grpSpPr>
        <a:xfrm>
          <a:off x="0" y="0"/>
          <a:ext cx="0" cy="0"/>
          <a:chOff x="0" y="0"/>
          <a:chExt cx="0" cy="0"/>
        </a:xfrm>
      </p:grpSpPr>
      <p:sp>
        <p:nvSpPr>
          <p:cNvPr id="69" name="Shape 49"/>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0" name="Shape 50"/>
          <p:cNvSpPr txBox="1"/>
          <p:nvPr>
            <p:ph type="body" idx="1"/>
          </p:nvPr>
        </p:nvSpPr>
        <p:spPr>
          <a:xfrm rot="5400000">
            <a:off x="2940248" y="-942379"/>
            <a:ext cx="3263504" cy="7886700"/>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1" name="Shape 51"/>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2" name="Shape 52"/>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Shape 53"/>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matchingName="竖排标题与文本">
  <p:cSld name="VERTICAL_TITLE_AND_VERTICAL_TEXT">
    <p:spTree>
      <p:nvGrpSpPr>
        <p:cNvPr id="74" name="Shape 74"/>
        <p:cNvGrpSpPr/>
        <p:nvPr/>
      </p:nvGrpSpPr>
      <p:grpSpPr>
        <a:xfrm>
          <a:off x="0" y="0"/>
          <a:ext cx="0" cy="0"/>
          <a:chOff x="0" y="0"/>
          <a:chExt cx="0" cy="0"/>
        </a:xfrm>
      </p:grpSpPr>
      <p:sp>
        <p:nvSpPr>
          <p:cNvPr id="75" name="Shape 15"/>
          <p:cNvSpPr txBox="1"/>
          <p:nvPr>
            <p:ph type="title"/>
          </p:nvPr>
        </p:nvSpPr>
        <p:spPr>
          <a:xfrm rot="5400000">
            <a:off x="5350073" y="1467445"/>
            <a:ext cx="4358879" cy="1971675"/>
          </a:xfrm>
          <a:prstGeom prst="rect">
            <a:avLst/>
          </a:prstGeom>
          <a:noFill/>
          <a:ln>
            <a:noFill/>
          </a:ln>
        </p:spPr>
        <p:txBody>
          <a:bodyPr spcFirstLastPara="1" wrap="square" lIns="68575" tIns="34275" rIns="68575" bIns="34275" anchor="ctr" anchorCtr="0">
            <a:norm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76" name="Shape 16"/>
          <p:cNvSpPr txBox="1"/>
          <p:nvPr>
            <p:ph type="body" idx="1"/>
          </p:nvPr>
        </p:nvSpPr>
        <p:spPr>
          <a:xfrm rot="5400000">
            <a:off x="1349573" y="-447080"/>
            <a:ext cx="4358879" cy="5800725"/>
          </a:xfrm>
          <a:prstGeom prst="rect">
            <a:avLst/>
          </a:prstGeom>
          <a:noFill/>
          <a:ln>
            <a:noFill/>
          </a:ln>
        </p:spPr>
        <p:txBody>
          <a:bodyPr spcFirstLastPara="1" wrap="square" lIns="68575" tIns="34275" rIns="68575" bIns="34275" anchor="t" anchorCtr="0">
            <a:normAutofit/>
          </a:bodyPr>
          <a:lstStyle>
            <a:lvl1pPr marL="457200" lvl="0" indent="-317500" algn="l">
              <a:lnSpc>
                <a:spcPct val="90000"/>
              </a:lnSpc>
              <a:spcBef>
                <a:spcPts val="800"/>
              </a:spcBef>
              <a:spcAft>
                <a:spcPts val="0"/>
              </a:spcAft>
              <a:buClr>
                <a:schemeClr val="dk1"/>
              </a:buClr>
              <a:buSzPts val="1400"/>
              <a:buChar char="•"/>
              <a:defRPr/>
            </a:lvl1pPr>
            <a:lvl2pPr marL="914400" lvl="1" indent="-317500" algn="l">
              <a:lnSpc>
                <a:spcPct val="90000"/>
              </a:lnSpc>
              <a:spcBef>
                <a:spcPts val="400"/>
              </a:spcBef>
              <a:spcAft>
                <a:spcPts val="0"/>
              </a:spcAft>
              <a:buClr>
                <a:schemeClr val="dk1"/>
              </a:buClr>
              <a:buSzPts val="1400"/>
              <a:buChar char="•"/>
              <a:defRPr/>
            </a:lvl2pPr>
            <a:lvl3pPr marL="1371600" lvl="2" indent="-317500" algn="l">
              <a:lnSpc>
                <a:spcPct val="90000"/>
              </a:lnSpc>
              <a:spcBef>
                <a:spcPts val="400"/>
              </a:spcBef>
              <a:spcAft>
                <a:spcPts val="0"/>
              </a:spcAft>
              <a:buClr>
                <a:schemeClr val="dk1"/>
              </a:buClr>
              <a:buSzPts val="1400"/>
              <a:buChar char="•"/>
              <a:defRPr/>
            </a:lvl3pPr>
            <a:lvl4pPr marL="1828800" lvl="3" indent="-317500" algn="l">
              <a:lnSpc>
                <a:spcPct val="90000"/>
              </a:lnSpc>
              <a:spcBef>
                <a:spcPts val="400"/>
              </a:spcBef>
              <a:spcAft>
                <a:spcPts val="0"/>
              </a:spcAft>
              <a:buClr>
                <a:schemeClr val="dk1"/>
              </a:buClr>
              <a:buSzPts val="1400"/>
              <a:buChar char="•"/>
              <a:defRPr/>
            </a:lvl4pPr>
            <a:lvl5pPr marL="2286000" lvl="4" indent="-317500" algn="l">
              <a:lnSpc>
                <a:spcPct val="90000"/>
              </a:lnSpc>
              <a:spcBef>
                <a:spcPts val="400"/>
              </a:spcBef>
              <a:spcAft>
                <a:spcPts val="0"/>
              </a:spcAft>
              <a:buClr>
                <a:schemeClr val="dk1"/>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p:txBody>
      </p:sp>
      <p:sp>
        <p:nvSpPr>
          <p:cNvPr id="77" name="Shape 17"/>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8" name="Shape 18"/>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Shape 19"/>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zh-CN"/>
            </a:fld>
            <a:endParaRPr 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5" name="Shape 5"/>
        <p:cNvGrpSpPr/>
        <p:nvPr/>
      </p:nvGrpSpPr>
      <p:grpSpPr>
        <a:xfrm>
          <a:off x="0" y="0"/>
          <a:ext cx="0" cy="0"/>
          <a:chOff x="0" y="0"/>
          <a:chExt cx="0" cy="0"/>
        </a:xfrm>
      </p:grpSpPr>
      <p:sp>
        <p:nvSpPr>
          <p:cNvPr id="6" name="Shape 1"/>
          <p:cNvSpPr txBox="1"/>
          <p:nvPr>
            <p:ph type="title"/>
          </p:nvPr>
        </p:nvSpPr>
        <p:spPr>
          <a:xfrm>
            <a:off x="628650" y="273844"/>
            <a:ext cx="7886700" cy="994172"/>
          </a:xfrm>
          <a:prstGeom prst="rect">
            <a:avLst/>
          </a:prstGeom>
          <a:noFill/>
          <a:ln>
            <a:noFill/>
          </a:ln>
        </p:spPr>
        <p:txBody>
          <a:bodyPr spcFirstLastPara="1" wrap="square" lIns="68575" tIns="34275" rIns="68575" bIns="34275" anchor="ctr" anchorCtr="0">
            <a:normAutofit/>
          </a:bodyPr>
          <a:lstStyle>
            <a:lvl1pPr marR="0" lvl="0" algn="l" rtl="0">
              <a:lnSpc>
                <a:spcPct val="90000"/>
              </a:lnSpc>
              <a:spcBef>
                <a:spcPts val="0"/>
              </a:spcBef>
              <a:spcAft>
                <a:spcPts val="0"/>
              </a:spcAft>
              <a:buClr>
                <a:schemeClr val="dk1"/>
              </a:buClr>
              <a:buSzPts val="3300"/>
              <a:buFont typeface="Arial" panose="020B0604020202020204"/>
              <a:buNone/>
              <a:defRPr sz="33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7" name="Shape 2"/>
          <p:cNvSpPr txBox="1"/>
          <p:nvPr>
            <p:ph type="body" idx="1"/>
          </p:nvPr>
        </p:nvSpPr>
        <p:spPr>
          <a:xfrm>
            <a:off x="628650" y="1369219"/>
            <a:ext cx="7886700" cy="3263504"/>
          </a:xfrm>
          <a:prstGeom prst="rect">
            <a:avLst/>
          </a:prstGeom>
          <a:noFill/>
          <a:ln>
            <a:noFill/>
          </a:ln>
        </p:spPr>
        <p:txBody>
          <a:bodyPr spcFirstLastPara="1" wrap="square" lIns="68575" tIns="34275" rIns="68575" bIns="34275" anchor="t" anchorCtr="0">
            <a:normAutofit/>
          </a:bodyPr>
          <a:lstStyle>
            <a:lvl1pPr marL="457200" marR="0" lvl="0" indent="-361950" algn="l" rtl="0">
              <a:lnSpc>
                <a:spcPct val="90000"/>
              </a:lnSpc>
              <a:spcBef>
                <a:spcPts val="800"/>
              </a:spcBef>
              <a:spcAft>
                <a:spcPts val="0"/>
              </a:spcAft>
              <a:buClr>
                <a:schemeClr val="dk1"/>
              </a:buClr>
              <a:buSzPts val="2100"/>
              <a:buFont typeface="Arial" panose="020B0604020202020204"/>
              <a:buChar char="•"/>
              <a:defRPr sz="2100" b="0" i="0" u="none" strike="noStrike" cap="none">
                <a:solidFill>
                  <a:schemeClr val="dk1"/>
                </a:solidFill>
                <a:latin typeface="Arial" panose="020B0604020202020204"/>
                <a:ea typeface="Arial" panose="020B0604020202020204"/>
                <a:cs typeface="Arial" panose="020B0604020202020204"/>
                <a:sym typeface="Arial" panose="020B0604020202020204"/>
              </a:defRPr>
            </a:lvl1pPr>
            <a:lvl2pPr marL="914400" marR="0" lvl="1" indent="-342900" algn="l" rtl="0">
              <a:lnSpc>
                <a:spcPct val="90000"/>
              </a:lnSpc>
              <a:spcBef>
                <a:spcPts val="400"/>
              </a:spcBef>
              <a:spcAft>
                <a:spcPts val="0"/>
              </a:spcAft>
              <a:buClr>
                <a:schemeClr val="dk1"/>
              </a:buClr>
              <a:buSzPts val="1800"/>
              <a:buFont typeface="Arial" panose="020B0604020202020204"/>
              <a:buChar char="•"/>
              <a:defRPr sz="18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L="1371600" marR="0" lvl="2" indent="-323850" algn="l" rtl="0">
              <a:lnSpc>
                <a:spcPct val="90000"/>
              </a:lnSpc>
              <a:spcBef>
                <a:spcPts val="400"/>
              </a:spcBef>
              <a:spcAft>
                <a:spcPts val="0"/>
              </a:spcAft>
              <a:buClr>
                <a:schemeClr val="dk1"/>
              </a:buClr>
              <a:buSzPts val="1500"/>
              <a:buFont typeface="Arial" panose="020B0604020202020204"/>
              <a:buChar char="•"/>
              <a:defRPr sz="15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L="1828800" marR="0" lvl="3"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L="2286000" marR="0" lvl="4"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L="2743200" marR="0" lvl="5"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L="3200400" marR="0" lvl="6"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L="3657600" marR="0" lvl="7"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L="4114800" marR="0" lvl="8" indent="-317500" algn="l" rtl="0">
              <a:lnSpc>
                <a:spcPct val="90000"/>
              </a:lnSpc>
              <a:spcBef>
                <a:spcPts val="400"/>
              </a:spcBef>
              <a:spcAft>
                <a:spcPts val="0"/>
              </a:spcAft>
              <a:buClr>
                <a:schemeClr val="dk1"/>
              </a:buClr>
              <a:buSzPts val="1400"/>
              <a:buFont typeface="Arial" panose="020B0604020202020204"/>
              <a:buChar char="•"/>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8" name="Shape 3"/>
          <p:cNvSpPr txBox="1"/>
          <p:nvPr>
            <p:ph type="dt" idx="10"/>
          </p:nvPr>
        </p:nvSpPr>
        <p:spPr>
          <a:xfrm>
            <a:off x="628650" y="4767263"/>
            <a:ext cx="2057400" cy="273844"/>
          </a:xfrm>
          <a:prstGeom prst="rect">
            <a:avLst/>
          </a:prstGeom>
          <a:noFill/>
          <a:ln>
            <a:noFill/>
          </a:ln>
        </p:spPr>
        <p:txBody>
          <a:bodyPr spcFirstLastPara="1" wrap="square" lIns="68575" tIns="34275" rIns="68575" bIns="34275" anchor="ctr" anchorCtr="0">
            <a:noAutofit/>
          </a:bodyPr>
          <a:lstStyle>
            <a:lvl1pPr marR="0" lvl="0" algn="l"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9" name="Shape 4"/>
          <p:cNvSpPr txBox="1"/>
          <p:nvPr>
            <p:ph type="ftr" idx="11"/>
          </p:nvPr>
        </p:nvSpPr>
        <p:spPr>
          <a:xfrm>
            <a:off x="3028950" y="4767263"/>
            <a:ext cx="3086100" cy="273844"/>
          </a:xfrm>
          <a:prstGeom prst="rect">
            <a:avLst/>
          </a:prstGeom>
          <a:noFill/>
          <a:ln>
            <a:noFill/>
          </a:ln>
        </p:spPr>
        <p:txBody>
          <a:bodyPr spcFirstLastPara="1" wrap="square" lIns="68575" tIns="34275" rIns="68575" bIns="34275" anchor="ctr" anchorCtr="0">
            <a:noAutofit/>
          </a:bodyPr>
          <a:lstStyle>
            <a:lvl1pPr marR="0" lvl="0" algn="ctr" rtl="0">
              <a:spcBef>
                <a:spcPts val="0"/>
              </a:spcBef>
              <a:spcAft>
                <a:spcPts val="0"/>
              </a:spcAft>
              <a:buSzPts val="1100"/>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R="0" lvl="1"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2pPr>
            <a:lvl3pPr marR="0" lvl="2"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3pPr>
            <a:lvl4pPr marR="0" lvl="3"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4pPr>
            <a:lvl5pPr marR="0" lvl="4"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5pPr>
            <a:lvl6pPr marR="0" lvl="5"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6pPr>
            <a:lvl7pPr marR="0" lvl="6"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7pPr>
            <a:lvl8pPr marR="0" lvl="7"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8pPr>
            <a:lvl9pPr marR="0" lvl="8" algn="l" rtl="0">
              <a:spcBef>
                <a:spcPts val="0"/>
              </a:spcBef>
              <a:spcAft>
                <a:spcPts val="0"/>
              </a:spcAft>
              <a:buSzPts val="1100"/>
              <a:buNone/>
              <a:defRPr sz="1400" b="0" i="0" u="none" strike="noStrike" cap="none">
                <a:solidFill>
                  <a:schemeClr val="dk1"/>
                </a:solidFill>
                <a:latin typeface="Arial" panose="020B0604020202020204"/>
                <a:ea typeface="Arial" panose="020B0604020202020204"/>
                <a:cs typeface="Arial" panose="020B0604020202020204"/>
                <a:sym typeface="Arial" panose="020B0604020202020204"/>
              </a:defRPr>
            </a:lvl9pPr>
          </a:lstStyle>
          <a:p/>
        </p:txBody>
      </p:sp>
      <p:sp>
        <p:nvSpPr>
          <p:cNvPr id="10" name="Shape 5"/>
          <p:cNvSpPr txBox="1"/>
          <p:nvPr>
            <p:ph type="sldNum" idx="12"/>
          </p:nvPr>
        </p:nvSpPr>
        <p:spPr>
          <a:xfrm>
            <a:off x="6457950" y="4767263"/>
            <a:ext cx="2057400" cy="273844"/>
          </a:xfrm>
          <a:prstGeom prst="rect">
            <a:avLst/>
          </a:prstGeom>
          <a:noFill/>
          <a:ln>
            <a:noFill/>
          </a:ln>
        </p:spPr>
        <p:txBody>
          <a:bodyPr spcFirstLastPara="1" wrap="square" lIns="68575" tIns="34275" rIns="68575" bIns="34275" anchor="ctr" anchorCtr="0">
            <a:noAutofit/>
          </a:bodyPr>
          <a:lstStyle>
            <a:lvl1pPr marL="0" marR="0" lvl="0"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1pPr>
            <a:lvl2pPr marL="0" marR="0" lvl="1"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2pPr>
            <a:lvl3pPr marL="0" marR="0" lvl="2"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3pPr>
            <a:lvl4pPr marL="0" marR="0" lvl="3"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4pPr>
            <a:lvl5pPr marL="0" marR="0" lvl="4"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5pPr>
            <a:lvl6pPr marL="0" marR="0" lvl="5"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6pPr>
            <a:lvl7pPr marL="0" marR="0" lvl="6"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7pPr>
            <a:lvl8pPr marL="0" marR="0" lvl="7"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8pPr>
            <a:lvl9pPr marL="0" marR="0" lvl="8" indent="0" algn="r" rtl="0">
              <a:spcBef>
                <a:spcPts val="0"/>
              </a:spcBef>
              <a:buNone/>
              <a:defRPr sz="900" b="0" i="0" u="none" strike="noStrike" cap="none">
                <a:solidFill>
                  <a:srgbClr val="888888"/>
                </a:solidFill>
                <a:latin typeface="Arial" panose="020B0604020202020204"/>
                <a:ea typeface="Arial" panose="020B0604020202020204"/>
                <a:cs typeface="Arial" panose="020B0604020202020204"/>
                <a:sym typeface="Arial" panose="020B0604020202020204"/>
              </a:defRPr>
            </a:lvl9pPr>
          </a:lstStyle>
          <a:p>
            <a:pPr marL="0" lvl="0" indent="0" algn="r" rtl="0">
              <a:spcBef>
                <a:spcPts val="0"/>
              </a:spcBef>
              <a:spcAft>
                <a:spcPts val="0"/>
              </a:spcAft>
              <a:buNone/>
            </a:pPr>
            <a:fld id="{00000000-1234-1234-1234-123412341234}" type="slidenum">
              <a:rPr lang="zh-CN"/>
            </a:fld>
            <a:endParaRPr lang="zh-CN"/>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alpha val="100000"/>
          </a:srgbClr>
        </a:solidFill>
        <a:effectLst/>
      </p:bgPr>
    </p:bg>
    <p:spTree>
      <p:nvGrpSpPr>
        <p:cNvPr id="5"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61"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1pPr>
      <a:lvl2pPr marR="0" lvl="1"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2pPr>
      <a:lvl3pPr marR="0" lvl="2"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3pPr>
      <a:lvl4pPr marR="0" lvl="3"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4pPr>
      <a:lvl5pPr marR="0" lvl="4"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5pPr>
      <a:lvl6pPr marR="0" lvl="5"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6pPr>
      <a:lvl7pPr marR="0" lvl="6"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7pPr>
      <a:lvl8pPr marR="0" lvl="7"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8pPr>
      <a:lvl9pPr marR="0" lvl="8" algn="l" rtl="0">
        <a:lnSpc>
          <a:spcPct val="100000"/>
        </a:lnSpc>
        <a:spcBef>
          <a:spcPts val="0"/>
        </a:spcBef>
        <a:spcAft>
          <a:spcPts val="0"/>
        </a:spcAft>
        <a:buClr>
          <a:srgbClr val="000000"/>
        </a:buClr>
        <a:buFont typeface="Arial" panose="020B0604020202020204"/>
        <a:defRPr sz="1400" b="0" i="0" u="none" strike="noStrike" cap="none">
          <a:solidFill>
            <a:srgbClr val="000000"/>
          </a:solidFill>
          <a:latin typeface="Arial" panose="020B0604020202020204"/>
          <a:ea typeface="Arial" panose="020B0604020202020204"/>
          <a:cs typeface="Arial" panose="020B0604020202020204"/>
          <a:sym typeface="Arial" panose="020B0604020202020204"/>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2.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5" Type="http://schemas.openxmlformats.org/officeDocument/2006/relationships/notesSlide" Target="../notesSlides/notesSlide3.xml"/><Relationship Id="rId4" Type="http://schemas.openxmlformats.org/officeDocument/2006/relationships/slideLayout" Target="../slideLayouts/slideLayout12.xml"/><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5.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2.xml"/><Relationship Id="rId2" Type="http://schemas.openxmlformats.org/officeDocument/2006/relationships/image" Target="../media/image5.jpeg"/><Relationship Id="rId1"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9" Type="http://schemas.openxmlformats.org/officeDocument/2006/relationships/image" Target="../media/image8.png"/><Relationship Id="rId8" Type="http://schemas.openxmlformats.org/officeDocument/2006/relationships/tags" Target="../tags/tag5.xml"/><Relationship Id="rId7" Type="http://schemas.openxmlformats.org/officeDocument/2006/relationships/tags" Target="../tags/tag4.xml"/><Relationship Id="rId6" Type="http://schemas.openxmlformats.org/officeDocument/2006/relationships/tags" Target="../tags/tag3.xml"/><Relationship Id="rId5" Type="http://schemas.openxmlformats.org/officeDocument/2006/relationships/image" Target="../media/image7.svg"/><Relationship Id="rId4" Type="http://schemas.openxmlformats.org/officeDocument/2006/relationships/image" Target="../media/image6.png"/><Relationship Id="rId3" Type="http://schemas.openxmlformats.org/officeDocument/2006/relationships/tags" Target="../tags/tag2.xml"/><Relationship Id="rId23" Type="http://schemas.openxmlformats.org/officeDocument/2006/relationships/notesSlide" Target="../notesSlides/notesSlide7.xml"/><Relationship Id="rId22" Type="http://schemas.openxmlformats.org/officeDocument/2006/relationships/slideLayout" Target="../slideLayouts/slideLayout12.xml"/><Relationship Id="rId21" Type="http://schemas.openxmlformats.org/officeDocument/2006/relationships/tags" Target="../tags/tag12.xml"/><Relationship Id="rId20" Type="http://schemas.openxmlformats.org/officeDocument/2006/relationships/image" Target="../media/image13.svg"/><Relationship Id="rId2" Type="http://schemas.openxmlformats.org/officeDocument/2006/relationships/tags" Target="../tags/tag1.xml"/><Relationship Id="rId19" Type="http://schemas.openxmlformats.org/officeDocument/2006/relationships/image" Target="../media/image12.png"/><Relationship Id="rId18" Type="http://schemas.openxmlformats.org/officeDocument/2006/relationships/tags" Target="../tags/tag11.xml"/><Relationship Id="rId17" Type="http://schemas.openxmlformats.org/officeDocument/2006/relationships/tags" Target="../tags/tag10.xml"/><Relationship Id="rId16" Type="http://schemas.openxmlformats.org/officeDocument/2006/relationships/tags" Target="../tags/tag9.xml"/><Relationship Id="rId15" Type="http://schemas.openxmlformats.org/officeDocument/2006/relationships/image" Target="../media/image11.svg"/><Relationship Id="rId14" Type="http://schemas.openxmlformats.org/officeDocument/2006/relationships/image" Target="../media/image10.png"/><Relationship Id="rId13" Type="http://schemas.openxmlformats.org/officeDocument/2006/relationships/tags" Target="../tags/tag8.xml"/><Relationship Id="rId12" Type="http://schemas.openxmlformats.org/officeDocument/2006/relationships/tags" Target="../tags/tag7.xml"/><Relationship Id="rId11" Type="http://schemas.openxmlformats.org/officeDocument/2006/relationships/tags" Target="../tags/tag6.xml"/><Relationship Id="rId10" Type="http://schemas.openxmlformats.org/officeDocument/2006/relationships/image" Target="../media/image9.svg"/><Relationship Id="rId1" Type="http://schemas.openxmlformats.org/officeDocument/2006/relationships/image" Target="../media/image2.jpeg"/></Relationships>
</file>

<file path=ppt/slides/_rels/slide8.xml.rels><?xml version="1.0" encoding="UTF-8" standalone="yes"?>
<Relationships xmlns="http://schemas.openxmlformats.org/package/2006/relationships"><Relationship Id="rId9" Type="http://schemas.openxmlformats.org/officeDocument/2006/relationships/notesSlide" Target="../notesSlides/notesSlide8.xml"/><Relationship Id="rId8" Type="http://schemas.openxmlformats.org/officeDocument/2006/relationships/slideLayout" Target="../slideLayouts/slideLayout12.xml"/><Relationship Id="rId7" Type="http://schemas.openxmlformats.org/officeDocument/2006/relationships/image" Target="../media/image19.svg"/><Relationship Id="rId6" Type="http://schemas.openxmlformats.org/officeDocument/2006/relationships/image" Target="../media/image18.png"/><Relationship Id="rId5" Type="http://schemas.openxmlformats.org/officeDocument/2006/relationships/image" Target="../media/image17.svg"/><Relationship Id="rId4" Type="http://schemas.openxmlformats.org/officeDocument/2006/relationships/image" Target="../media/image16.png"/><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image" Target="../media/image2.jpeg"/></Relationships>
</file>

<file path=ppt/slides/_rels/slide9.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2.xml"/><Relationship Id="rId2" Type="http://schemas.openxmlformats.org/officeDocument/2006/relationships/image" Target="../media/image20.jpeg"/><Relationship Id="rId1" Type="http://schemas.openxmlformats.org/officeDocument/2006/relationships/image" Target="../media/image2.jpeg"/></Relationships>
</file>

<file path=ppt/slides/_rels/slide10.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12.xml"/><Relationship Id="rId4" Type="http://schemas.openxmlformats.org/officeDocument/2006/relationships/image" Target="../media/image23.jpeg"/><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jpe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12.xml"/><Relationship Id="rId2" Type="http://schemas.openxmlformats.org/officeDocument/2006/relationships/image" Target="../media/image24.jpeg"/><Relationship Id="rId1" Type="http://schemas.openxmlformats.org/officeDocument/2006/relationships/image" Target="../media/image2.jpeg"/></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12.xml"/><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2.xml"/><Relationship Id="rId1" Type="http://schemas.openxmlformats.org/officeDocument/2006/relationships/image" Target="../media/image2.jpeg"/></Relationships>
</file>

<file path=ppt/slides/_rels/slide14.xml.rels><?xml version="1.0" encoding="UTF-8" standalone="yes"?>
<Relationships xmlns="http://schemas.openxmlformats.org/package/2006/relationships"><Relationship Id="rId9" Type="http://schemas.openxmlformats.org/officeDocument/2006/relationships/tags" Target="../tags/tag20.xml"/><Relationship Id="rId8" Type="http://schemas.openxmlformats.org/officeDocument/2006/relationships/tags" Target="../tags/tag19.xml"/><Relationship Id="rId7" Type="http://schemas.openxmlformats.org/officeDocument/2006/relationships/tags" Target="../tags/tag18.xml"/><Relationship Id="rId6" Type="http://schemas.openxmlformats.org/officeDocument/2006/relationships/tags" Target="../tags/tag17.xml"/><Relationship Id="rId5" Type="http://schemas.openxmlformats.org/officeDocument/2006/relationships/tags" Target="../tags/tag16.xml"/><Relationship Id="rId4" Type="http://schemas.openxmlformats.org/officeDocument/2006/relationships/tags" Target="../tags/tag15.xml"/><Relationship Id="rId3" Type="http://schemas.openxmlformats.org/officeDocument/2006/relationships/tags" Target="../tags/tag14.xml"/><Relationship Id="rId2" Type="http://schemas.openxmlformats.org/officeDocument/2006/relationships/tags" Target="../tags/tag13.xml"/><Relationship Id="rId11" Type="http://schemas.openxmlformats.org/officeDocument/2006/relationships/notesSlide" Target="../notesSlides/notesSlide14.xml"/><Relationship Id="rId10" Type="http://schemas.openxmlformats.org/officeDocument/2006/relationships/slideLayout" Target="../slideLayouts/slideLayout12.xml"/><Relationship Id="rId1" Type="http://schemas.openxmlformats.org/officeDocument/2006/relationships/image" Target="../media/image2.jpeg"/></Relationships>
</file>

<file path=ppt/slides/_rels/slide15.xml.rels><?xml version="1.0" encoding="UTF-8" standalone="yes"?>
<Relationships xmlns="http://schemas.openxmlformats.org/package/2006/relationships"><Relationship Id="rId9" Type="http://schemas.openxmlformats.org/officeDocument/2006/relationships/image" Target="../media/image34.svg"/><Relationship Id="rId8" Type="http://schemas.openxmlformats.org/officeDocument/2006/relationships/image" Target="../media/image33.png"/><Relationship Id="rId7" Type="http://schemas.openxmlformats.org/officeDocument/2006/relationships/image" Target="../media/image32.svg"/><Relationship Id="rId6" Type="http://schemas.openxmlformats.org/officeDocument/2006/relationships/image" Target="../media/image31.png"/><Relationship Id="rId5" Type="http://schemas.openxmlformats.org/officeDocument/2006/relationships/image" Target="../media/image30.svg"/><Relationship Id="rId4" Type="http://schemas.openxmlformats.org/officeDocument/2006/relationships/image" Target="../media/image29.png"/><Relationship Id="rId3" Type="http://schemas.openxmlformats.org/officeDocument/2006/relationships/image" Target="../media/image28.svg"/><Relationship Id="rId2" Type="http://schemas.openxmlformats.org/officeDocument/2006/relationships/image" Target="../media/image27.png"/><Relationship Id="rId13" Type="http://schemas.openxmlformats.org/officeDocument/2006/relationships/notesSlide" Target="../notesSlides/notesSlide15.xml"/><Relationship Id="rId12" Type="http://schemas.openxmlformats.org/officeDocument/2006/relationships/slideLayout" Target="../slideLayouts/slideLayout12.xml"/><Relationship Id="rId11" Type="http://schemas.openxmlformats.org/officeDocument/2006/relationships/image" Target="../media/image36.svg"/><Relationship Id="rId10" Type="http://schemas.openxmlformats.org/officeDocument/2006/relationships/image" Target="../media/image35.png"/><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000000">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0" y="2159000"/>
            <a:ext cx="12192000" cy="762000"/>
          </a:xfrm>
          <a:prstGeom prst="rect">
            <a:avLst/>
          </a:prstGeom>
          <a:noFill/>
          <a:ln w="12700" cap="flat" cmpd="sng">
            <a:noFill/>
            <a:prstDash val="solid"/>
            <a:round/>
          </a:ln>
        </p:spPr>
        <p:txBody>
          <a:bodyPr vert="horz" wrap="square" lIns="0" tIns="0" rIns="0" bIns="0" rtlCol="0" anchor="ctr" anchorCtr="0"/>
          <a:lstStyle/>
          <a:p>
            <a:pPr marL="0" indent="0" algn="ctr">
              <a:lnSpc>
                <a:spcPct val="125000"/>
              </a:lnSpc>
              <a:defRPr/>
            </a:pPr>
            <a:r>
              <a:rPr lang="en-US" sz="2600" b="0" i="0" u="none" strike="noStrike">
                <a:solidFill>
                  <a:srgbClr val="FFFFFF">
                    <a:alpha val="90196"/>
                  </a:srgbClr>
                </a:solidFill>
                <a:latin typeface="方正仿宋_GBK" panose="02000000000000000000" charset="-122"/>
                <a:ea typeface="方正仿宋_GBK" panose="02000000000000000000" charset="-122"/>
                <a:cs typeface="Noto Sans SC"/>
                <a:sym typeface="Noto Sans SC"/>
              </a:rPr>
              <a:t>博尔塔拉蒙古自治州住房和城乡建设局</a:t>
            </a:r>
            <a:endParaRPr lang="en-US" sz="1100">
              <a:latin typeface="方正仿宋_GBK" panose="02000000000000000000" charset="-122"/>
              <a:ea typeface="方正仿宋_GBK" panose="02000000000000000000" charset="-122"/>
            </a:endParaRPr>
          </a:p>
        </p:txBody>
      </p:sp>
      <p:sp>
        <p:nvSpPr>
          <p:cNvPr id="4" name="AutoShape 4"/>
          <p:cNvSpPr/>
          <p:nvPr/>
        </p:nvSpPr>
        <p:spPr>
          <a:xfrm>
            <a:off x="0" y="3302000"/>
            <a:ext cx="12192000" cy="1524000"/>
          </a:xfrm>
          <a:prstGeom prst="rect">
            <a:avLst/>
          </a:prstGeom>
          <a:noFill/>
          <a:ln w="12700" cap="flat" cmpd="sng">
            <a:noFill/>
            <a:prstDash val="solid"/>
            <a:round/>
          </a:ln>
        </p:spPr>
        <p:txBody>
          <a:bodyPr vert="horz" wrap="square" lIns="0" tIns="0" rIns="0" bIns="0" rtlCol="0" anchor="ctr" anchorCtr="0"/>
          <a:lstStyle/>
          <a:p>
            <a:pPr marL="0" indent="0" algn="ctr">
              <a:lnSpc>
                <a:spcPct val="125000"/>
              </a:lnSpc>
              <a:defRPr/>
            </a:pPr>
            <a:r>
              <a:rPr lang="en-US" sz="4800" b="1" i="0" u="none" strike="noStrike">
                <a:solidFill>
                  <a:schemeClr val="accent4"/>
                </a:solidFill>
                <a:latin typeface="黑体" panose="02010609060101010101" charset="-122"/>
                <a:ea typeface="黑体" panose="02010609060101010101" charset="-122"/>
                <a:cs typeface="Noto Sans SC"/>
                <a:sym typeface="Noto Sans SC"/>
              </a:rPr>
              <a:t>地震应急预案政策解读</a:t>
            </a:r>
            <a:endParaRPr lang="en-US" sz="4800" b="1" i="0" u="none" strike="noStrike">
              <a:solidFill>
                <a:schemeClr val="accent4"/>
              </a:solidFill>
              <a:latin typeface="黑体" panose="02010609060101010101" charset="-122"/>
              <a:ea typeface="黑体" panose="02010609060101010101" charset="-122"/>
              <a:cs typeface="Noto Sans SC"/>
              <a:sym typeface="Noto Sans SC"/>
            </a:endParaRPr>
          </a:p>
        </p:txBody>
      </p:sp>
      <p:sp>
        <p:nvSpPr>
          <p:cNvPr id="5" name="AutoShape 5"/>
          <p:cNvSpPr/>
          <p:nvPr/>
        </p:nvSpPr>
        <p:spPr>
          <a:xfrm>
            <a:off x="4064000" y="5207000"/>
            <a:ext cx="4064000" cy="25400"/>
          </a:xfrm>
          <a:prstGeom prst="roundRect">
            <a:avLst>
              <a:gd name="adj" fmla="val 0"/>
            </a:avLst>
          </a:prstGeom>
          <a:solidFill>
            <a:srgbClr val="FFFFFF">
              <a:alpha val="40000"/>
            </a:srgbClr>
          </a:solidFill>
          <a:ln w="25400" cap="flat" cmpd="sng">
            <a:noFill/>
            <a:prstDash val="solid"/>
            <a:round/>
          </a:ln>
        </p:spPr>
        <p:txBody>
          <a:bodyPr vert="horz" wrap="square" lIns="63500" tIns="63500" rIns="63500" bIns="63500" rtlCol="0" anchor="ctr"/>
          <a:lstStyle/>
          <a:p>
            <a:pPr algn="ctr">
              <a:defRPr/>
            </a:pPr>
          </a:p>
        </p:txBody>
      </p:sp>
      <p:sp>
        <p:nvSpPr>
          <p:cNvPr id="6" name="AutoShape 6"/>
          <p:cNvSpPr/>
          <p:nvPr/>
        </p:nvSpPr>
        <p:spPr>
          <a:xfrm>
            <a:off x="0" y="5524500"/>
            <a:ext cx="12192000" cy="635000"/>
          </a:xfrm>
          <a:prstGeom prst="rect">
            <a:avLst/>
          </a:prstGeom>
          <a:noFill/>
          <a:ln w="12700" cap="flat" cmpd="sng">
            <a:noFill/>
            <a:prstDash val="solid"/>
            <a:round/>
          </a:ln>
        </p:spPr>
        <p:txBody>
          <a:bodyPr vert="horz" wrap="square" lIns="0" tIns="0" rIns="0" bIns="0" rtlCol="0" anchor="ctr" anchorCtr="0"/>
          <a:lstStyle/>
          <a:p>
            <a:pPr marL="0" indent="0" algn="ctr">
              <a:lnSpc>
                <a:spcPct val="125000"/>
              </a:lnSpc>
              <a:defRPr/>
            </a:pPr>
            <a:r>
              <a:rPr lang="en-US" sz="2200" b="0" i="0" u="none" strike="noStrike">
                <a:solidFill>
                  <a:srgbClr val="FFFFFF">
                    <a:alpha val="80000"/>
                  </a:srgbClr>
                </a:solidFill>
                <a:latin typeface="Noto Sans SC"/>
                <a:ea typeface="Noto Sans SC"/>
                <a:cs typeface="Noto Sans SC"/>
                <a:sym typeface="Noto Sans SC"/>
              </a:rPr>
              <a:t>博州建发</a:t>
            </a:r>
            <a:r>
              <a:rPr lang="en-US" sz="2200" b="0" i="0" u="none" strike="noStrike">
                <a:solidFill>
                  <a:srgbClr val="FFFFFF">
                    <a:alpha val="80000"/>
                  </a:srgbClr>
                </a:solidFill>
                <a:latin typeface="Times New Roman" panose="02020603050405020304" charset="0"/>
                <a:ea typeface="Noto Sans SC"/>
                <a:cs typeface="Times New Roman" panose="02020603050405020304" charset="0"/>
                <a:sym typeface="Noto Sans SC"/>
              </a:rPr>
              <a:t>〔2026〕11</a:t>
            </a:r>
            <a:r>
              <a:rPr lang="en-US" sz="2200" b="0" i="0" u="none" strike="noStrike">
                <a:solidFill>
                  <a:srgbClr val="FFFFFF">
                    <a:alpha val="80000"/>
                  </a:srgbClr>
                </a:solidFill>
                <a:latin typeface="Noto Sans SC"/>
                <a:ea typeface="Noto Sans SC"/>
                <a:cs typeface="Noto Sans SC"/>
                <a:sym typeface="Noto Sans SC"/>
              </a:rPr>
              <a:t> 号</a:t>
            </a:r>
            <a:endParaRPr lang="en-US" sz="11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目录 CONTENTS</a:t>
            </a:r>
            <a:endParaRPr lang="en-US" sz="1100"/>
          </a:p>
        </p:txBody>
      </p:sp>
      <p:sp>
        <p:nvSpPr>
          <p:cNvPr id="4" name="AutoShape 4"/>
          <p:cNvSpPr/>
          <p:nvPr/>
        </p:nvSpPr>
        <p:spPr>
          <a:xfrm>
            <a:off x="762000" y="2032000"/>
            <a:ext cx="5207000" cy="1841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5" name="AutoShape 5"/>
          <p:cNvSpPr/>
          <p:nvPr/>
        </p:nvSpPr>
        <p:spPr>
          <a:xfrm>
            <a:off x="952500" y="2222500"/>
            <a:ext cx="762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800" b="1" i="0" u="none" strike="noStrike">
                <a:solidFill>
                  <a:srgbClr val="333333">
                    <a:alpha val="30196"/>
                  </a:srgbClr>
                </a:solidFill>
                <a:latin typeface="Noto Sans SC"/>
                <a:ea typeface="Noto Sans SC"/>
                <a:cs typeface="Noto Sans SC"/>
                <a:sym typeface="Noto Sans SC"/>
              </a:rPr>
              <a:t>01</a:t>
            </a:r>
            <a:endParaRPr lang="en-US" sz="1100"/>
          </a:p>
        </p:txBody>
      </p:sp>
      <p:sp>
        <p:nvSpPr>
          <p:cNvPr id="6" name="AutoShape 6"/>
          <p:cNvSpPr/>
          <p:nvPr/>
        </p:nvSpPr>
        <p:spPr>
          <a:xfrm>
            <a:off x="1778000" y="2260600"/>
            <a:ext cx="393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制定背景与依据</a:t>
            </a:r>
            <a:endParaRPr lang="en-US" sz="1100"/>
          </a:p>
        </p:txBody>
      </p:sp>
      <p:sp>
        <p:nvSpPr>
          <p:cNvPr id="7" name="AutoShape 7"/>
          <p:cNvSpPr/>
          <p:nvPr/>
        </p:nvSpPr>
        <p:spPr>
          <a:xfrm>
            <a:off x="952500" y="2819400"/>
            <a:ext cx="48260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立足区域灾害风险实际，明确编制的政策法规与现实依据，确立“人民至上、生命至上”的指导思想，坚持统一领导、分级负责、快速反应的工作原则。</a:t>
            </a:r>
            <a:endParaRPr lang="en-US" sz="1100"/>
          </a:p>
        </p:txBody>
      </p:sp>
      <p:sp>
        <p:nvSpPr>
          <p:cNvPr id="8" name="AutoShape 8"/>
          <p:cNvSpPr/>
          <p:nvPr/>
        </p:nvSpPr>
        <p:spPr>
          <a:xfrm>
            <a:off x="6223000" y="2032000"/>
            <a:ext cx="5207000" cy="1841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9" name="AutoShape 9"/>
          <p:cNvSpPr/>
          <p:nvPr/>
        </p:nvSpPr>
        <p:spPr>
          <a:xfrm>
            <a:off x="6413500" y="2222500"/>
            <a:ext cx="762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800" b="1" i="0" u="none" strike="noStrike">
                <a:solidFill>
                  <a:srgbClr val="333333">
                    <a:alpha val="30196"/>
                  </a:srgbClr>
                </a:solidFill>
                <a:latin typeface="Noto Sans SC"/>
                <a:ea typeface="Noto Sans SC"/>
                <a:cs typeface="Noto Sans SC"/>
                <a:sym typeface="Noto Sans SC"/>
              </a:rPr>
              <a:t>02</a:t>
            </a:r>
            <a:endParaRPr lang="en-US" sz="1100"/>
          </a:p>
        </p:txBody>
      </p:sp>
      <p:sp>
        <p:nvSpPr>
          <p:cNvPr id="10" name="AutoShape 10"/>
          <p:cNvSpPr/>
          <p:nvPr/>
        </p:nvSpPr>
        <p:spPr>
          <a:xfrm>
            <a:off x="7239000" y="2260600"/>
            <a:ext cx="393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核心框架及重点条款解读</a:t>
            </a:r>
            <a:endParaRPr lang="en-US" sz="1100"/>
          </a:p>
        </p:txBody>
      </p:sp>
      <p:sp>
        <p:nvSpPr>
          <p:cNvPr id="11" name="AutoShape 11"/>
          <p:cNvSpPr/>
          <p:nvPr/>
        </p:nvSpPr>
        <p:spPr>
          <a:xfrm>
            <a:off x="6413500" y="2819400"/>
            <a:ext cx="48260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界定预案适用范围与自然灾害分级标准，详解统一高效的组织指挥体系架构，系统拆解从一般到特别重大的四级应急响应机制及现场处置规范。</a:t>
            </a:r>
            <a:endParaRPr lang="en-US" sz="1100"/>
          </a:p>
        </p:txBody>
      </p:sp>
      <p:sp>
        <p:nvSpPr>
          <p:cNvPr id="12" name="AutoShape 12"/>
          <p:cNvSpPr/>
          <p:nvPr/>
        </p:nvSpPr>
        <p:spPr>
          <a:xfrm>
            <a:off x="762000" y="4191000"/>
            <a:ext cx="5207000" cy="1841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13" name="AutoShape 13"/>
          <p:cNvSpPr/>
          <p:nvPr/>
        </p:nvSpPr>
        <p:spPr>
          <a:xfrm>
            <a:off x="952500" y="4381500"/>
            <a:ext cx="762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800" b="1" i="0" u="none" strike="noStrike">
                <a:solidFill>
                  <a:srgbClr val="333333">
                    <a:alpha val="30196"/>
                  </a:srgbClr>
                </a:solidFill>
                <a:latin typeface="Noto Sans SC"/>
                <a:ea typeface="Noto Sans SC"/>
                <a:cs typeface="Noto Sans SC"/>
                <a:sym typeface="Noto Sans SC"/>
              </a:rPr>
              <a:t>03</a:t>
            </a:r>
            <a:endParaRPr lang="en-US" sz="1100"/>
          </a:p>
        </p:txBody>
      </p:sp>
      <p:sp>
        <p:nvSpPr>
          <p:cNvPr id="14" name="AutoShape 14"/>
          <p:cNvSpPr/>
          <p:nvPr/>
        </p:nvSpPr>
        <p:spPr>
          <a:xfrm>
            <a:off x="1778000" y="4419600"/>
            <a:ext cx="393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本地化特色与创新亮点</a:t>
            </a:r>
            <a:endParaRPr lang="en-US" sz="1100"/>
          </a:p>
        </p:txBody>
      </p:sp>
      <p:sp>
        <p:nvSpPr>
          <p:cNvPr id="15" name="AutoShape 15"/>
          <p:cNvSpPr/>
          <p:nvPr/>
        </p:nvSpPr>
        <p:spPr>
          <a:xfrm>
            <a:off x="952500" y="4978400"/>
            <a:ext cx="48260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结合本地区地理气候特征优化响应流程，细化乡镇（街道）等基层单元的处置职责，强化多部门扁平化联动机制，凸显预案的实操性与针对性。</a:t>
            </a:r>
            <a:endParaRPr lang="en-US" sz="1100"/>
          </a:p>
        </p:txBody>
      </p:sp>
      <p:sp>
        <p:nvSpPr>
          <p:cNvPr id="16" name="AutoShape 16"/>
          <p:cNvSpPr/>
          <p:nvPr/>
        </p:nvSpPr>
        <p:spPr>
          <a:xfrm>
            <a:off x="6223000" y="4191000"/>
            <a:ext cx="5207000" cy="1841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17" name="AutoShape 17"/>
          <p:cNvSpPr/>
          <p:nvPr/>
        </p:nvSpPr>
        <p:spPr>
          <a:xfrm>
            <a:off x="6413500" y="4381500"/>
            <a:ext cx="762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800" b="1" i="0" u="none" strike="noStrike">
                <a:solidFill>
                  <a:srgbClr val="333333">
                    <a:alpha val="30196"/>
                  </a:srgbClr>
                </a:solidFill>
                <a:latin typeface="Noto Sans SC"/>
                <a:ea typeface="Noto Sans SC"/>
                <a:cs typeface="Noto Sans SC"/>
                <a:sym typeface="Noto Sans SC"/>
              </a:rPr>
              <a:t>04</a:t>
            </a:r>
            <a:endParaRPr lang="en-US" sz="1100"/>
          </a:p>
        </p:txBody>
      </p:sp>
      <p:sp>
        <p:nvSpPr>
          <p:cNvPr id="18" name="AutoShape 18"/>
          <p:cNvSpPr/>
          <p:nvPr/>
        </p:nvSpPr>
        <p:spPr>
          <a:xfrm>
            <a:off x="7239000" y="4419600"/>
            <a:ext cx="393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贯彻落实与施行说明</a:t>
            </a:r>
            <a:endParaRPr lang="en-US" sz="1100"/>
          </a:p>
        </p:txBody>
      </p:sp>
      <p:sp>
        <p:nvSpPr>
          <p:cNvPr id="19" name="AutoShape 19"/>
          <p:cNvSpPr/>
          <p:nvPr/>
        </p:nvSpPr>
        <p:spPr>
          <a:xfrm>
            <a:off x="6413500" y="4978400"/>
            <a:ext cx="48260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明确预案正式施行日期，部署宣传解读、实战演练、物资储备等落地要求，压实属地、部门与单位责任，确保预案从“纸面”落到“地面”。</a:t>
            </a:r>
            <a:endParaRPr lang="en-US" sz="1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01 制定背景与依据</a:t>
            </a:r>
            <a:endParaRPr lang="en-US" sz="1100"/>
          </a:p>
        </p:txBody>
      </p:sp>
      <p:sp>
        <p:nvSpPr>
          <p:cNvPr id="4" name="AutoShape 4"/>
          <p:cNvSpPr/>
          <p:nvPr/>
        </p:nvSpPr>
        <p:spPr>
          <a:xfrm>
            <a:off x="762000" y="1778000"/>
            <a:ext cx="5842000" cy="1460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5" name="AutoShape 5"/>
          <p:cNvSpPr/>
          <p:nvPr/>
        </p:nvSpPr>
        <p:spPr>
          <a:xfrm>
            <a:off x="952500" y="1930400"/>
            <a:ext cx="5461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01 落实上级法定与工作要求</a:t>
            </a:r>
            <a:endParaRPr lang="en-US" sz="1100"/>
          </a:p>
        </p:txBody>
      </p:sp>
      <p:sp>
        <p:nvSpPr>
          <p:cNvPr id="6" name="AutoShape 6"/>
          <p:cNvSpPr/>
          <p:nvPr/>
        </p:nvSpPr>
        <p:spPr>
          <a:xfrm>
            <a:off x="952500" y="2336800"/>
            <a:ext cx="5461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400" b="0" i="0" u="none" strike="noStrike">
                <a:solidFill>
                  <a:srgbClr val="4B4B4B"/>
                </a:solidFill>
                <a:latin typeface="Noto Sans SC"/>
                <a:ea typeface="Noto Sans SC"/>
                <a:cs typeface="Noto Sans SC"/>
                <a:sym typeface="Noto Sans SC"/>
              </a:rPr>
              <a:t>依据《防震减灾法》《突发事件应对法》及自治区部署，构建三级应急处置体系。明确各地州需编制专项预案，压实房屋鉴定、市政抢修、工地管控及灾后重建等行业主体责任，确保上下贯通、执行有力。</a:t>
            </a:r>
            <a:endParaRPr lang="en-US" sz="1100"/>
          </a:p>
        </p:txBody>
      </p:sp>
      <p:sp>
        <p:nvSpPr>
          <p:cNvPr id="7" name="AutoShape 7"/>
          <p:cNvSpPr/>
          <p:nvPr/>
        </p:nvSpPr>
        <p:spPr>
          <a:xfrm>
            <a:off x="762000" y="3429000"/>
            <a:ext cx="5842000" cy="1460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8" name="AutoShape 8"/>
          <p:cNvSpPr/>
          <p:nvPr/>
        </p:nvSpPr>
        <p:spPr>
          <a:xfrm>
            <a:off x="952500" y="3581400"/>
            <a:ext cx="5461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02 补齐全州住建应急标准化短板</a:t>
            </a:r>
            <a:endParaRPr lang="en-US" sz="1100"/>
          </a:p>
        </p:txBody>
      </p:sp>
      <p:sp>
        <p:nvSpPr>
          <p:cNvPr id="9" name="AutoShape 9"/>
          <p:cNvSpPr/>
          <p:nvPr/>
        </p:nvSpPr>
        <p:spPr>
          <a:xfrm>
            <a:off x="952500" y="3987800"/>
            <a:ext cx="5461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400" b="0" i="0" u="none" strike="noStrike">
                <a:solidFill>
                  <a:srgbClr val="4B4B4B"/>
                </a:solidFill>
                <a:latin typeface="Noto Sans SC"/>
                <a:ea typeface="Noto Sans SC"/>
                <a:cs typeface="Noto Sans SC"/>
                <a:sym typeface="Noto Sans SC"/>
              </a:rPr>
              <a:t>针对全州住建系统此前缺乏全链条规范的问题，预案实现了从震前准备、应急响应、抢险排险到灾后重建的全流程、全要素标准化管理，填补了行业处置规范的空白，提升应急管理的科学性与系统性。</a:t>
            </a:r>
            <a:endParaRPr lang="en-US" sz="1100"/>
          </a:p>
        </p:txBody>
      </p:sp>
      <p:sp>
        <p:nvSpPr>
          <p:cNvPr id="10" name="AutoShape 10"/>
          <p:cNvSpPr/>
          <p:nvPr/>
        </p:nvSpPr>
        <p:spPr>
          <a:xfrm>
            <a:off x="762000" y="5080000"/>
            <a:ext cx="5842000" cy="1460500"/>
          </a:xfrm>
          <a:prstGeom prst="roundRect">
            <a:avLst>
              <a:gd name="adj" fmla="val 0"/>
            </a:avLst>
          </a:prstGeom>
          <a:solidFill>
            <a:srgbClr val="FFFFFF">
              <a:alpha val="60000"/>
            </a:srgbClr>
          </a:solidFill>
          <a:ln w="12700" cap="flat" cmpd="sng">
            <a:solidFill>
              <a:srgbClr val="333333">
                <a:alpha val="15000"/>
              </a:srgbClr>
            </a:solidFill>
            <a:prstDash val="solid"/>
            <a:round/>
          </a:ln>
        </p:spPr>
        <p:txBody>
          <a:bodyPr vert="horz" wrap="square" lIns="63500" tIns="63500" rIns="63500" bIns="63500" rtlCol="0" anchor="ctr"/>
          <a:lstStyle/>
          <a:p>
            <a:pPr algn="ctr">
              <a:defRPr/>
            </a:pPr>
          </a:p>
        </p:txBody>
      </p:sp>
      <p:sp>
        <p:nvSpPr>
          <p:cNvPr id="11" name="AutoShape 11"/>
          <p:cNvSpPr/>
          <p:nvPr/>
        </p:nvSpPr>
        <p:spPr>
          <a:xfrm>
            <a:off x="952500" y="5232400"/>
            <a:ext cx="5461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03 履行住建行业法定职责</a:t>
            </a:r>
            <a:endParaRPr lang="en-US" sz="1100"/>
          </a:p>
        </p:txBody>
      </p:sp>
      <p:sp>
        <p:nvSpPr>
          <p:cNvPr id="12" name="AutoShape 12"/>
          <p:cNvSpPr/>
          <p:nvPr/>
        </p:nvSpPr>
        <p:spPr>
          <a:xfrm>
            <a:off x="952500" y="5638800"/>
            <a:ext cx="5461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400" b="0" i="0" u="none" strike="noStrike">
                <a:solidFill>
                  <a:srgbClr val="4B4B4B"/>
                </a:solidFill>
                <a:latin typeface="Noto Sans SC"/>
                <a:ea typeface="Noto Sans SC"/>
                <a:cs typeface="Noto Sans SC"/>
                <a:sym typeface="Noto Sans SC"/>
              </a:rPr>
              <a:t>将法律法规赋予的房屋安全鉴定、市政设施抢险、受灾群众安置及重建规划等五大核心职责，细化为可落地、可调度、可考核的实操流程，确保法定职责在应急实战中精准落地、责任到人。</a:t>
            </a:r>
            <a:endParaRPr lang="en-US" sz="1100"/>
          </a:p>
        </p:txBody>
      </p:sp>
      <p:pic>
        <p:nvPicPr>
          <p:cNvPr id="13" name="Picture 13"/>
          <p:cNvPicPr>
            <a:picLocks noChangeAspect="1"/>
          </p:cNvPicPr>
          <p:nvPr/>
        </p:nvPicPr>
        <p:blipFill>
          <a:blip r:embed="rId2"/>
          <a:srcRect/>
          <a:stretch>
            <a:fillRect/>
          </a:stretch>
        </p:blipFill>
        <p:spPr>
          <a:xfrm>
            <a:off x="6858000" y="2032000"/>
            <a:ext cx="2349500" cy="2349500"/>
          </a:xfrm>
          <a:prstGeom prst="rect">
            <a:avLst/>
          </a:prstGeom>
          <a:noFill/>
          <a:ln w="12700" cap="flat" cmpd="sng">
            <a:solidFill>
              <a:srgbClr val="333333">
                <a:alpha val="20000"/>
              </a:srgbClr>
            </a:solidFill>
            <a:prstDash val="solid"/>
            <a:round/>
          </a:ln>
        </p:spPr>
      </p:pic>
      <p:pic>
        <p:nvPicPr>
          <p:cNvPr id="14" name="Picture 14"/>
          <p:cNvPicPr>
            <a:picLocks noChangeAspect="1"/>
          </p:cNvPicPr>
          <p:nvPr/>
        </p:nvPicPr>
        <p:blipFill>
          <a:blip r:embed="rId3"/>
          <a:srcRect l="21732" r="21732"/>
          <a:stretch>
            <a:fillRect/>
          </a:stretch>
        </p:blipFill>
        <p:spPr>
          <a:xfrm>
            <a:off x="9334500" y="2032000"/>
            <a:ext cx="2349500" cy="2349500"/>
          </a:xfrm>
          <a:prstGeom prst="rect">
            <a:avLst/>
          </a:prstGeom>
          <a:noFill/>
          <a:ln w="12700" cap="flat" cmpd="sng">
            <a:solidFill>
              <a:srgbClr val="333333">
                <a:alpha val="20000"/>
              </a:srgbClr>
            </a:solidFill>
            <a:prstDash val="solid"/>
            <a:round/>
          </a:ln>
        </p:spPr>
      </p:pic>
      <p:sp>
        <p:nvSpPr>
          <p:cNvPr id="15" name="AutoShape 15"/>
          <p:cNvSpPr/>
          <p:nvPr/>
        </p:nvSpPr>
        <p:spPr>
          <a:xfrm>
            <a:off x="6858000" y="4762500"/>
            <a:ext cx="4826000" cy="1524000"/>
          </a:xfrm>
          <a:prstGeom prst="roundRect">
            <a:avLst>
              <a:gd name="adj" fmla="val 0"/>
            </a:avLst>
          </a:prstGeom>
          <a:solidFill>
            <a:srgbClr val="333333">
              <a:alpha val="5000"/>
            </a:srgbClr>
          </a:solidFill>
          <a:ln w="25400" cap="flat" cmpd="sng">
            <a:noFill/>
            <a:prstDash val="solid"/>
            <a:round/>
          </a:ln>
        </p:spPr>
        <p:txBody>
          <a:bodyPr vert="horz" wrap="square" lIns="63500" tIns="63500" rIns="63500" bIns="63500" rtlCol="0" anchor="ctr"/>
          <a:lstStyle/>
          <a:p>
            <a:pPr algn="ctr">
              <a:defRPr/>
            </a:pPr>
          </a:p>
        </p:txBody>
      </p:sp>
      <p:sp>
        <p:nvSpPr>
          <p:cNvPr id="16" name="AutoShape 16"/>
          <p:cNvSpPr/>
          <p:nvPr/>
        </p:nvSpPr>
        <p:spPr>
          <a:xfrm>
            <a:off x="6985000" y="4889500"/>
            <a:ext cx="45720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500" b="1" i="0" u="none" strike="noStrike">
                <a:solidFill>
                  <a:srgbClr val="333333"/>
                </a:solidFill>
                <a:latin typeface="Noto Sans SC"/>
                <a:ea typeface="Noto Sans SC"/>
                <a:cs typeface="Noto Sans SC"/>
                <a:sym typeface="Noto Sans SC"/>
              </a:rPr>
              <a:t>编制意义：</a:t>
            </a:r>
            <a:r>
              <a:rPr lang="en-US" sz="1400" b="0" i="0" u="none" strike="noStrike">
                <a:solidFill>
                  <a:srgbClr val="4B4B4B"/>
                </a:solidFill>
                <a:latin typeface="Noto Sans SC"/>
                <a:ea typeface="Noto Sans SC"/>
                <a:cs typeface="Noto Sans SC"/>
                <a:sym typeface="Noto Sans SC"/>
              </a:rPr>
              <a:t>预案是住建系统应对突发地震灾害的“行动指南”，旨在建立统一指挥、分工明确、反应迅速、处置高效的应急机制，最大程度保障人民群众生命财产安全，维护城市生命线工程安全稳定。</a:t>
            </a:r>
            <a:endParaRPr lang="en-US" sz="11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01 制定背景与依据</a:t>
            </a:r>
            <a:endParaRPr lang="en-US" sz="1100"/>
          </a:p>
        </p:txBody>
      </p:sp>
      <p:sp>
        <p:nvSpPr>
          <p:cNvPr id="4" name="AutoShape 4"/>
          <p:cNvSpPr/>
          <p:nvPr/>
        </p:nvSpPr>
        <p:spPr>
          <a:xfrm>
            <a:off x="762000" y="1651000"/>
            <a:ext cx="10668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4B5563"/>
                </a:solidFill>
                <a:latin typeface="Noto Sans SC"/>
                <a:ea typeface="Noto Sans SC"/>
                <a:cs typeface="Noto Sans SC"/>
                <a:sym typeface="Noto Sans SC"/>
              </a:rPr>
              <a:t>本《预案》的编制严格遵循国家、自治区、自治州及行业的相关法规和标准体系，立足博州地域实际与住房城乡建设领域特点，充分吸纳前沿抗震防灾技术规范，确保预案具备坚实的合法性基础、科学的编制逻辑与高效的落地可操作性。</a:t>
            </a:r>
            <a:endParaRPr lang="en-US" sz="1100"/>
          </a:p>
        </p:txBody>
      </p:sp>
      <p:sp>
        <p:nvSpPr>
          <p:cNvPr id="5" name="AutoShape 5"/>
          <p:cNvSpPr/>
          <p:nvPr/>
        </p:nvSpPr>
        <p:spPr>
          <a:xfrm>
            <a:off x="762000" y="2667000"/>
            <a:ext cx="5270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6" name="AutoShape 6"/>
          <p:cNvSpPr/>
          <p:nvPr/>
        </p:nvSpPr>
        <p:spPr>
          <a:xfrm>
            <a:off x="952500" y="2857500"/>
            <a:ext cx="48895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01 国家法规标准遵循</a:t>
            </a:r>
            <a:endParaRPr lang="en-US" sz="1100"/>
          </a:p>
        </p:txBody>
      </p:sp>
      <p:sp>
        <p:nvSpPr>
          <p:cNvPr id="7" name="AutoShape 7"/>
          <p:cNvSpPr/>
          <p:nvPr/>
        </p:nvSpPr>
        <p:spPr>
          <a:xfrm>
            <a:off x="952500" y="3302000"/>
            <a:ext cx="48895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0" i="0" u="none" strike="noStrike">
                <a:solidFill>
                  <a:srgbClr val="525252"/>
                </a:solidFill>
                <a:latin typeface="Noto Sans SC"/>
                <a:ea typeface="Noto Sans SC"/>
                <a:cs typeface="Noto Sans SC"/>
                <a:sym typeface="Noto Sans SC"/>
              </a:rPr>
              <a:t>以《中华人民共和国突发事件应对法》《防震减灾法》为根本法律遵循；严格对标《建筑抗震设计规范》等国家标准，并落实《房屋建筑震后应急鉴定标准》等专项技术准则，筑牢法律与技术根基。</a:t>
            </a:r>
            <a:endParaRPr lang="en-US" sz="1100"/>
          </a:p>
        </p:txBody>
      </p:sp>
      <p:sp>
        <p:nvSpPr>
          <p:cNvPr id="8" name="AutoShape 8"/>
          <p:cNvSpPr/>
          <p:nvPr/>
        </p:nvSpPr>
        <p:spPr>
          <a:xfrm>
            <a:off x="6159500" y="2667000"/>
            <a:ext cx="5270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9" name="AutoShape 9"/>
          <p:cNvSpPr/>
          <p:nvPr/>
        </p:nvSpPr>
        <p:spPr>
          <a:xfrm>
            <a:off x="6350000" y="2857500"/>
            <a:ext cx="48895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02 自治区政策文件衔接</a:t>
            </a:r>
            <a:endParaRPr lang="en-US" sz="1100"/>
          </a:p>
        </p:txBody>
      </p:sp>
      <p:sp>
        <p:nvSpPr>
          <p:cNvPr id="10" name="AutoShape 10"/>
          <p:cNvSpPr/>
          <p:nvPr/>
        </p:nvSpPr>
        <p:spPr>
          <a:xfrm>
            <a:off x="6350000" y="3302000"/>
            <a:ext cx="48895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0" i="0" u="none" strike="noStrike">
                <a:solidFill>
                  <a:srgbClr val="525252"/>
                </a:solidFill>
                <a:latin typeface="Noto Sans SC"/>
                <a:ea typeface="Noto Sans SC"/>
                <a:cs typeface="Noto Sans SC"/>
                <a:sym typeface="Noto Sans SC"/>
              </a:rPr>
              <a:t>紧密衔接《新疆维吾尔自治区实施〈突发事件应对法〉办法》及自治区地震应急预案体系；全面执行2024版《自治区城镇住宅抗震体检技术要点》，确保与自治区住建领域防灾减灾要求同频共振。</a:t>
            </a:r>
            <a:endParaRPr lang="en-US" sz="1100"/>
          </a:p>
        </p:txBody>
      </p:sp>
      <p:sp>
        <p:nvSpPr>
          <p:cNvPr id="11" name="AutoShape 11"/>
          <p:cNvSpPr/>
          <p:nvPr/>
        </p:nvSpPr>
        <p:spPr>
          <a:xfrm>
            <a:off x="762000" y="4572000"/>
            <a:ext cx="5270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2" name="AutoShape 12"/>
          <p:cNvSpPr/>
          <p:nvPr/>
        </p:nvSpPr>
        <p:spPr>
          <a:xfrm>
            <a:off x="952500" y="4762500"/>
            <a:ext cx="48895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03 自治州本级部署落实</a:t>
            </a:r>
            <a:endParaRPr lang="en-US" sz="1100"/>
          </a:p>
        </p:txBody>
      </p:sp>
      <p:sp>
        <p:nvSpPr>
          <p:cNvPr id="13" name="AutoShape 13"/>
          <p:cNvSpPr/>
          <p:nvPr/>
        </p:nvSpPr>
        <p:spPr>
          <a:xfrm>
            <a:off x="952500" y="5207000"/>
            <a:ext cx="48895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0" i="0" u="none" strike="noStrike">
                <a:solidFill>
                  <a:srgbClr val="525252"/>
                </a:solidFill>
                <a:latin typeface="Noto Sans SC"/>
                <a:ea typeface="Noto Sans SC"/>
                <a:cs typeface="Noto Sans SC"/>
                <a:sym typeface="Noto Sans SC"/>
              </a:rPr>
              <a:t>以《博尔塔拉蒙古自治州地震应急预案》为直接编制依据，结合博州城市建设现状与抗震防灾实际需求，细化住建系统的应急响应流程、部门联动机制及现场处置的具体实施细则。</a:t>
            </a:r>
            <a:endParaRPr lang="en-US" sz="1100"/>
          </a:p>
        </p:txBody>
      </p:sp>
      <p:sp>
        <p:nvSpPr>
          <p:cNvPr id="14" name="AutoShape 14"/>
          <p:cNvSpPr/>
          <p:nvPr/>
        </p:nvSpPr>
        <p:spPr>
          <a:xfrm>
            <a:off x="6159500" y="4572000"/>
            <a:ext cx="5270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5" name="AutoShape 15"/>
          <p:cNvSpPr/>
          <p:nvPr/>
        </p:nvSpPr>
        <p:spPr>
          <a:xfrm>
            <a:off x="6350000" y="4762500"/>
            <a:ext cx="48895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04 行业技术规范保障</a:t>
            </a:r>
            <a:endParaRPr lang="en-US" sz="1100"/>
          </a:p>
        </p:txBody>
      </p:sp>
      <p:sp>
        <p:nvSpPr>
          <p:cNvPr id="16" name="AutoShape 16"/>
          <p:cNvSpPr/>
          <p:nvPr/>
        </p:nvSpPr>
        <p:spPr>
          <a:xfrm>
            <a:off x="6350000" y="5207000"/>
            <a:ext cx="4889500" cy="1016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0" i="0" u="none" strike="noStrike">
                <a:solidFill>
                  <a:srgbClr val="525252"/>
                </a:solidFill>
                <a:latin typeface="Noto Sans SC"/>
                <a:ea typeface="Noto Sans SC"/>
                <a:cs typeface="Noto Sans SC"/>
                <a:sym typeface="Noto Sans SC"/>
              </a:rPr>
              <a:t>整合建筑可靠性鉴定、危险房屋鉴定、砌体及混凝土结构检测等全套技术标准；引入震后应急评估、临时加固及房屋修复的行业最新技术导则，为震后房屋安全应急工作提供科学技术支撑。</a:t>
            </a:r>
            <a:endParaRPr lang="en-US" sz="11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cap="flat" cmpd="sng">
            <a:solidFill>
              <a:srgbClr val="E6CFCF">
                <a:alpha val="30000"/>
              </a:srgbClr>
            </a:solid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01 制定背景与依据</a:t>
            </a:r>
            <a:endParaRPr lang="en-US" sz="1100"/>
          </a:p>
        </p:txBody>
      </p:sp>
      <p:pic>
        <p:nvPicPr>
          <p:cNvPr id="4" name="Picture 4"/>
          <p:cNvPicPr>
            <a:picLocks noChangeAspect="1"/>
          </p:cNvPicPr>
          <p:nvPr/>
        </p:nvPicPr>
        <p:blipFill>
          <a:blip r:embed="rId2"/>
          <a:srcRect l="7063" r="7063"/>
          <a:stretch>
            <a:fillRect/>
          </a:stretch>
        </p:blipFill>
        <p:spPr>
          <a:xfrm>
            <a:off x="762000" y="1905000"/>
            <a:ext cx="4572000" cy="2667000"/>
          </a:xfrm>
          <a:prstGeom prst="rect">
            <a:avLst/>
          </a:prstGeom>
          <a:noFill/>
          <a:ln w="12700" cap="flat" cmpd="sng">
            <a:solidFill>
              <a:srgbClr val="333333">
                <a:alpha val="15000"/>
              </a:srgbClr>
            </a:solidFill>
            <a:prstDash val="solid"/>
            <a:round/>
          </a:ln>
        </p:spPr>
      </p:pic>
      <p:sp>
        <p:nvSpPr>
          <p:cNvPr id="5" name="AutoShape 5"/>
          <p:cNvSpPr/>
          <p:nvPr/>
        </p:nvSpPr>
        <p:spPr>
          <a:xfrm>
            <a:off x="762000" y="4826000"/>
            <a:ext cx="4572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0" i="0" u="none" strike="noStrike">
                <a:solidFill>
                  <a:srgbClr val="666666"/>
                </a:solidFill>
                <a:latin typeface="Noto Sans SC"/>
                <a:ea typeface="Noto Sans SC"/>
                <a:cs typeface="Noto Sans SC"/>
                <a:sym typeface="Noto Sans SC"/>
              </a:rPr>
              <a:t>图：专业技术人员对建筑结构进行抗震安全检测与鉴定，这是落实“预防为主”原则的重要实践环节，为灾后科学评估与抢险提供基础数据。</a:t>
            </a:r>
            <a:endParaRPr lang="en-US" sz="1100"/>
          </a:p>
        </p:txBody>
      </p:sp>
      <p:sp>
        <p:nvSpPr>
          <p:cNvPr id="6" name="AutoShape 6"/>
          <p:cNvSpPr/>
          <p:nvPr/>
        </p:nvSpPr>
        <p:spPr>
          <a:xfrm>
            <a:off x="5715000" y="1905000"/>
            <a:ext cx="5842000" cy="444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900" b="1" i="0" u="none" strike="noStrike">
                <a:solidFill>
                  <a:srgbClr val="333333"/>
                </a:solidFill>
                <a:latin typeface="Noto Sans SC"/>
                <a:ea typeface="Noto Sans SC"/>
                <a:cs typeface="Noto Sans SC"/>
                <a:sym typeface="Noto Sans SC"/>
              </a:rPr>
              <a:t>一、总体指导思想</a:t>
            </a:r>
            <a:endParaRPr lang="en-US" sz="1100"/>
          </a:p>
        </p:txBody>
      </p:sp>
      <p:sp>
        <p:nvSpPr>
          <p:cNvPr id="7" name="AutoShape 7"/>
          <p:cNvSpPr/>
          <p:nvPr/>
        </p:nvSpPr>
        <p:spPr>
          <a:xfrm>
            <a:off x="5715000" y="2413000"/>
            <a:ext cx="5842000" cy="1460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400" b="0" i="0" u="none" strike="noStrike">
                <a:solidFill>
                  <a:srgbClr val="525252"/>
                </a:solidFill>
                <a:latin typeface="Noto Sans SC"/>
                <a:ea typeface="Noto Sans SC"/>
                <a:cs typeface="Noto Sans SC"/>
                <a:sym typeface="Noto Sans SC"/>
              </a:rPr>
              <a:t>坚持以习近平新时代中国特色社会主义思想为根本遵循，深入贯彻习近平总书记关于防灾减灾救灾及新疆工作的重要指示精神。完整准确贯彻新时代党的治疆方略，始终秉持“人民至上、生命至上”理念，着力构建统一指挥、分级响应、部门联动、专业处置的住建领域地震应急体系，全面保障城乡建构筑物、市政基础设施安全，维护社会大局持续稳定。</a:t>
            </a:r>
            <a:endParaRPr lang="en-US" sz="1100"/>
          </a:p>
        </p:txBody>
      </p:sp>
      <p:cxnSp>
        <p:nvCxnSpPr>
          <p:cNvPr id="8" name="Connector 8"/>
          <p:cNvCxnSpPr/>
          <p:nvPr/>
        </p:nvCxnSpPr>
        <p:spPr>
          <a:xfrm rot="-7473">
            <a:off x="5715007" y="3994150"/>
            <a:ext cx="5842000" cy="12700"/>
          </a:xfrm>
          <a:prstGeom prst="straightConnector1">
            <a:avLst/>
          </a:prstGeom>
          <a:solidFill>
            <a:srgbClr val="DEE0E3">
              <a:alpha val="100000"/>
            </a:srgbClr>
          </a:solidFill>
          <a:ln w="12700" cap="flat" cmpd="sng">
            <a:solidFill>
              <a:srgbClr val="333333">
                <a:alpha val="15000"/>
              </a:srgbClr>
            </a:solidFill>
            <a:prstDash val="solid"/>
            <a:round/>
            <a:headEnd type="none" w="med" len="med"/>
            <a:tailEnd type="none" w="med" len="med"/>
          </a:ln>
        </p:spPr>
      </p:cxnSp>
      <p:sp>
        <p:nvSpPr>
          <p:cNvPr id="9" name="AutoShape 9"/>
          <p:cNvSpPr/>
          <p:nvPr/>
        </p:nvSpPr>
        <p:spPr>
          <a:xfrm>
            <a:off x="5715000" y="4191000"/>
            <a:ext cx="5842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900" b="1" i="0" u="none" strike="noStrike">
                <a:solidFill>
                  <a:srgbClr val="333333"/>
                </a:solidFill>
                <a:latin typeface="Noto Sans SC"/>
                <a:ea typeface="Noto Sans SC"/>
                <a:cs typeface="Noto Sans SC"/>
                <a:sym typeface="Noto Sans SC"/>
              </a:rPr>
              <a:t>二、核心工作原则</a:t>
            </a:r>
            <a:endParaRPr lang="en-US" sz="1100"/>
          </a:p>
        </p:txBody>
      </p:sp>
      <p:sp>
        <p:nvSpPr>
          <p:cNvPr id="10" name="AutoShape 10"/>
          <p:cNvSpPr/>
          <p:nvPr/>
        </p:nvSpPr>
        <p:spPr>
          <a:xfrm>
            <a:off x="5715000" y="4699000"/>
            <a:ext cx="2794000" cy="889000"/>
          </a:xfrm>
          <a:prstGeom prst="roundRect">
            <a:avLst>
              <a:gd name="adj" fmla="val 0"/>
            </a:avLst>
          </a:prstGeom>
          <a:solidFill>
            <a:srgbClr val="333333">
              <a:alpha val="4000"/>
            </a:srgbClr>
          </a:solidFill>
          <a:ln cap="flat" cmpd="sng">
            <a:solidFill>
              <a:srgbClr val="1A1717">
                <a:alpha val="4000"/>
              </a:srgbClr>
            </a:solidFill>
            <a:prstDash val="solid"/>
            <a:round/>
          </a:ln>
        </p:spPr>
        <p:txBody>
          <a:bodyPr vert="horz" wrap="square" lIns="63500" tIns="63500" rIns="63500" bIns="63500" rtlCol="0" anchor="ctr"/>
          <a:lstStyle/>
          <a:p>
            <a:pPr algn="ctr">
              <a:defRPr/>
            </a:pPr>
          </a:p>
        </p:txBody>
      </p:sp>
      <p:sp>
        <p:nvSpPr>
          <p:cNvPr id="11" name="AutoShape 11"/>
          <p:cNvSpPr/>
          <p:nvPr/>
        </p:nvSpPr>
        <p:spPr>
          <a:xfrm>
            <a:off x="5842000" y="4775200"/>
            <a:ext cx="2603500" cy="762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500" b="1" i="0" u="none" strike="noStrike">
                <a:solidFill>
                  <a:srgbClr val="333333"/>
                </a:solidFill>
                <a:latin typeface="Noto Sans SC"/>
                <a:ea typeface="Noto Sans SC"/>
                <a:cs typeface="Noto Sans SC"/>
                <a:sym typeface="Noto Sans SC"/>
              </a:rPr>
              <a:t>01 生命至上，快速响应</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666666"/>
                </a:solidFill>
                <a:latin typeface="Noto Sans SC"/>
                <a:ea typeface="Noto Sans SC"/>
                <a:cs typeface="Noto Sans SC"/>
                <a:sym typeface="Noto Sans SC"/>
              </a:rPr>
              <a:t>首要保障群众生命安全，建立秒级响应机制，确保指令下达畅通无阻。</a:t>
            </a:r>
            <a:endParaRPr lang="en-US" sz="1100"/>
          </a:p>
        </p:txBody>
      </p:sp>
      <p:sp>
        <p:nvSpPr>
          <p:cNvPr id="12" name="AutoShape 12"/>
          <p:cNvSpPr/>
          <p:nvPr/>
        </p:nvSpPr>
        <p:spPr>
          <a:xfrm>
            <a:off x="8699500" y="4699000"/>
            <a:ext cx="2794000" cy="889000"/>
          </a:xfrm>
          <a:prstGeom prst="roundRect">
            <a:avLst>
              <a:gd name="adj" fmla="val 0"/>
            </a:avLst>
          </a:prstGeom>
          <a:solidFill>
            <a:srgbClr val="333333">
              <a:alpha val="4000"/>
            </a:srgbClr>
          </a:solidFill>
          <a:ln cap="flat" cmpd="sng">
            <a:solidFill>
              <a:srgbClr val="1A1717">
                <a:alpha val="4000"/>
              </a:srgbClr>
            </a:solidFill>
            <a:prstDash val="solid"/>
            <a:round/>
          </a:ln>
        </p:spPr>
        <p:txBody>
          <a:bodyPr vert="horz" wrap="square" lIns="63500" tIns="63500" rIns="63500" bIns="63500" rtlCol="0" anchor="ctr"/>
          <a:lstStyle/>
          <a:p>
            <a:pPr algn="ctr">
              <a:defRPr/>
            </a:pPr>
          </a:p>
        </p:txBody>
      </p:sp>
      <p:sp>
        <p:nvSpPr>
          <p:cNvPr id="13" name="AutoShape 13"/>
          <p:cNvSpPr/>
          <p:nvPr/>
        </p:nvSpPr>
        <p:spPr>
          <a:xfrm>
            <a:off x="8826500" y="4775200"/>
            <a:ext cx="2603500" cy="762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500" b="1" i="0" u="none" strike="noStrike">
                <a:solidFill>
                  <a:srgbClr val="333333"/>
                </a:solidFill>
                <a:latin typeface="Noto Sans SC"/>
                <a:ea typeface="Noto Sans SC"/>
                <a:cs typeface="Noto Sans SC"/>
                <a:sym typeface="Noto Sans SC"/>
              </a:rPr>
              <a:t>02 属地为主，分级管控</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666666"/>
                </a:solidFill>
                <a:latin typeface="Noto Sans SC"/>
                <a:ea typeface="Noto Sans SC"/>
                <a:cs typeface="Noto Sans SC"/>
                <a:sym typeface="Noto Sans SC"/>
              </a:rPr>
              <a:t>压实地方主体责任，省、市、县三级分级负责，层层传导工作压力。</a:t>
            </a:r>
            <a:endParaRPr lang="en-US" sz="1100"/>
          </a:p>
        </p:txBody>
      </p:sp>
      <p:sp>
        <p:nvSpPr>
          <p:cNvPr id="14" name="AutoShape 14"/>
          <p:cNvSpPr/>
          <p:nvPr/>
        </p:nvSpPr>
        <p:spPr>
          <a:xfrm>
            <a:off x="5715000" y="5651500"/>
            <a:ext cx="2794000" cy="889000"/>
          </a:xfrm>
          <a:prstGeom prst="roundRect">
            <a:avLst>
              <a:gd name="adj" fmla="val 0"/>
            </a:avLst>
          </a:prstGeom>
          <a:solidFill>
            <a:srgbClr val="333333">
              <a:alpha val="4000"/>
            </a:srgbClr>
          </a:solidFill>
          <a:ln cap="flat" cmpd="sng">
            <a:solidFill>
              <a:srgbClr val="1A1717">
                <a:alpha val="4000"/>
              </a:srgbClr>
            </a:solidFill>
            <a:prstDash val="solid"/>
            <a:round/>
          </a:ln>
        </p:spPr>
        <p:txBody>
          <a:bodyPr vert="horz" wrap="square" lIns="63500" tIns="63500" rIns="63500" bIns="63500" rtlCol="0" anchor="ctr"/>
          <a:lstStyle/>
          <a:p>
            <a:pPr algn="ctr">
              <a:defRPr/>
            </a:pPr>
          </a:p>
        </p:txBody>
      </p:sp>
      <p:sp>
        <p:nvSpPr>
          <p:cNvPr id="15" name="AutoShape 15"/>
          <p:cNvSpPr/>
          <p:nvPr/>
        </p:nvSpPr>
        <p:spPr>
          <a:xfrm>
            <a:off x="5842000" y="5727700"/>
            <a:ext cx="2603500" cy="762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500" b="1" i="0" u="none" strike="noStrike">
                <a:solidFill>
                  <a:srgbClr val="333333"/>
                </a:solidFill>
                <a:latin typeface="Noto Sans SC"/>
                <a:ea typeface="Noto Sans SC"/>
                <a:cs typeface="Noto Sans SC"/>
                <a:sym typeface="Noto Sans SC"/>
              </a:rPr>
              <a:t>03 统一指挥，协同高效</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666666"/>
                </a:solidFill>
                <a:latin typeface="Noto Sans SC"/>
                <a:ea typeface="Noto Sans SC"/>
                <a:cs typeface="Noto Sans SC"/>
                <a:sym typeface="Noto Sans SC"/>
              </a:rPr>
              <a:t>构建统一指挥体系，强化住建与应急、消防、卫健等部门联动协同。</a:t>
            </a:r>
            <a:endParaRPr lang="en-US" sz="1100"/>
          </a:p>
        </p:txBody>
      </p:sp>
      <p:sp>
        <p:nvSpPr>
          <p:cNvPr id="16" name="AutoShape 16"/>
          <p:cNvSpPr/>
          <p:nvPr/>
        </p:nvSpPr>
        <p:spPr>
          <a:xfrm>
            <a:off x="8699500" y="5651500"/>
            <a:ext cx="2794000" cy="889000"/>
          </a:xfrm>
          <a:prstGeom prst="roundRect">
            <a:avLst>
              <a:gd name="adj" fmla="val 0"/>
            </a:avLst>
          </a:prstGeom>
          <a:solidFill>
            <a:srgbClr val="333333">
              <a:alpha val="4000"/>
            </a:srgbClr>
          </a:solidFill>
          <a:ln cap="flat" cmpd="sng">
            <a:solidFill>
              <a:srgbClr val="1A1717">
                <a:alpha val="4000"/>
              </a:srgbClr>
            </a:solidFill>
            <a:prstDash val="solid"/>
            <a:round/>
          </a:ln>
        </p:spPr>
        <p:txBody>
          <a:bodyPr vert="horz" wrap="square" lIns="63500" tIns="63500" rIns="63500" bIns="63500" rtlCol="0" anchor="ctr"/>
          <a:lstStyle/>
          <a:p>
            <a:pPr algn="ctr">
              <a:defRPr/>
            </a:pPr>
          </a:p>
        </p:txBody>
      </p:sp>
      <p:sp>
        <p:nvSpPr>
          <p:cNvPr id="17" name="AutoShape 17"/>
          <p:cNvSpPr/>
          <p:nvPr/>
        </p:nvSpPr>
        <p:spPr>
          <a:xfrm>
            <a:off x="8826500" y="5727700"/>
            <a:ext cx="2603500" cy="762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500" b="1" i="0" u="none" strike="noStrike">
                <a:solidFill>
                  <a:srgbClr val="333333"/>
                </a:solidFill>
                <a:latin typeface="Noto Sans SC"/>
                <a:ea typeface="Noto Sans SC"/>
                <a:cs typeface="Noto Sans SC"/>
                <a:sym typeface="Noto Sans SC"/>
              </a:rPr>
              <a:t>04 科学施救，专业支撑</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666666"/>
                </a:solidFill>
                <a:latin typeface="Noto Sans SC"/>
                <a:ea typeface="Noto Sans SC"/>
                <a:cs typeface="Noto Sans SC"/>
                <a:sym typeface="Noto Sans SC"/>
              </a:rPr>
              <a:t>依托专业技术力量，坚持先保生命线、再保重点、后全面恢复的原则。</a:t>
            </a:r>
            <a:endParaRPr lang="en-US" sz="11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sp>
        <p:nvSpPr>
          <p:cNvPr id="4" name="AutoShape 4"/>
          <p:cNvSpPr/>
          <p:nvPr/>
        </p:nvSpPr>
        <p:spPr>
          <a:xfrm>
            <a:off x="762000" y="1651000"/>
            <a:ext cx="10668000" cy="1524000"/>
          </a:xfrm>
          <a:prstGeom prst="roundRect">
            <a:avLst>
              <a:gd name="adj" fmla="val 0"/>
            </a:avLst>
          </a:prstGeom>
          <a:solidFill>
            <a:srgbClr val="EBECED">
              <a:alpha val="7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sp>
        <p:nvSpPr>
          <p:cNvPr id="5" name="AutoShape 5"/>
          <p:cNvSpPr/>
          <p:nvPr/>
        </p:nvSpPr>
        <p:spPr>
          <a:xfrm>
            <a:off x="1016000" y="1841500"/>
            <a:ext cx="10160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01 核心框架：构建全链条闭环预案体系</a:t>
            </a:r>
            <a:endParaRPr lang="en-US" sz="1100"/>
          </a:p>
        </p:txBody>
      </p:sp>
      <p:sp>
        <p:nvSpPr>
          <p:cNvPr id="6" name="AutoShape 6"/>
          <p:cNvSpPr/>
          <p:nvPr/>
        </p:nvSpPr>
        <p:spPr>
          <a:xfrm>
            <a:off x="1016000" y="2286000"/>
            <a:ext cx="10160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25252"/>
                </a:solidFill>
                <a:latin typeface="Noto Sans SC"/>
                <a:ea typeface="Noto Sans SC"/>
                <a:cs typeface="Noto Sans SC"/>
                <a:sym typeface="Noto Sans SC"/>
              </a:rPr>
              <a:t>预案共设</a:t>
            </a:r>
            <a:r>
              <a:rPr lang="en-US" sz="1400" b="1" i="0" u="none" strike="noStrike">
                <a:solidFill>
                  <a:srgbClr val="525252"/>
                </a:solidFill>
                <a:latin typeface="Noto Sans SC"/>
                <a:ea typeface="Noto Sans SC"/>
                <a:cs typeface="Noto Sans SC"/>
                <a:sym typeface="Noto Sans SC"/>
              </a:rPr>
              <a:t>13章正文</a:t>
            </a:r>
            <a:r>
              <a:rPr lang="en-US" sz="1400" b="0" i="0" u="none" strike="noStrike">
                <a:solidFill>
                  <a:srgbClr val="525252"/>
                </a:solidFill>
                <a:latin typeface="Noto Sans SC"/>
                <a:ea typeface="Noto Sans SC"/>
                <a:cs typeface="Noto Sans SC"/>
                <a:sym typeface="Noto Sans SC"/>
              </a:rPr>
              <a:t>，配套</a:t>
            </a:r>
            <a:r>
              <a:rPr lang="en-US" sz="1400" b="1" i="0" u="none" strike="noStrike">
                <a:solidFill>
                  <a:srgbClr val="525252"/>
                </a:solidFill>
                <a:latin typeface="Noto Sans SC"/>
                <a:ea typeface="Noto Sans SC"/>
                <a:cs typeface="Noto Sans SC"/>
                <a:sym typeface="Noto Sans SC"/>
              </a:rPr>
              <a:t>14项实操附录</a:t>
            </a:r>
            <a:r>
              <a:rPr lang="en-US" sz="1400" b="0" i="0" u="none" strike="noStrike">
                <a:solidFill>
                  <a:srgbClr val="525252"/>
                </a:solidFill>
                <a:latin typeface="Noto Sans SC"/>
                <a:ea typeface="Noto Sans SC"/>
                <a:cs typeface="Noto Sans SC"/>
                <a:sym typeface="Noto Sans SC"/>
              </a:rPr>
              <a:t>，实现了从“总则、灾害分级、组织指挥、分级响应、现场处置”到“信息报送、保障措施、宣传演练、奖惩追责”的全流程覆盖，形成了上下贯通、衔接紧密的制度闭环。</a:t>
            </a:r>
            <a:endParaRPr lang="en-US" sz="1100"/>
          </a:p>
        </p:txBody>
      </p:sp>
      <p:sp>
        <p:nvSpPr>
          <p:cNvPr id="7" name="AutoShape 7"/>
          <p:cNvSpPr/>
          <p:nvPr/>
        </p:nvSpPr>
        <p:spPr>
          <a:xfrm>
            <a:off x="762000" y="3556000"/>
            <a:ext cx="5207000" cy="2667000"/>
          </a:xfrm>
          <a:prstGeom prst="roundRect">
            <a:avLst>
              <a:gd name="adj" fmla="val 0"/>
            </a:avLst>
          </a:prstGeom>
          <a:solidFill>
            <a:srgbClr val="EBECED">
              <a:alpha val="7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sp>
        <p:nvSpPr>
          <p:cNvPr id="8" name="AutoShape 8"/>
          <p:cNvSpPr/>
          <p:nvPr/>
        </p:nvSpPr>
        <p:spPr>
          <a:xfrm>
            <a:off x="1016000" y="3746500"/>
            <a:ext cx="4699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02 适用范围：全域覆盖与精准界定</a:t>
            </a:r>
            <a:endParaRPr lang="en-US" sz="1100"/>
          </a:p>
        </p:txBody>
      </p:sp>
      <p:sp>
        <p:nvSpPr>
          <p:cNvPr id="9" name="AutoShape 9"/>
          <p:cNvSpPr/>
          <p:nvPr/>
        </p:nvSpPr>
        <p:spPr>
          <a:xfrm>
            <a:off x="1016000" y="4254500"/>
            <a:ext cx="4699000" cy="1841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1" i="0" u="none" strike="noStrike">
                <a:solidFill>
                  <a:srgbClr val="525252"/>
                </a:solidFill>
                <a:latin typeface="Noto Sans SC"/>
                <a:ea typeface="Noto Sans SC"/>
                <a:cs typeface="Noto Sans SC"/>
                <a:sym typeface="Noto Sans SC"/>
              </a:rPr>
              <a:t>地域：</a:t>
            </a:r>
            <a:r>
              <a:rPr lang="en-US" sz="1400" b="0" i="0" u="none" strike="noStrike">
                <a:solidFill>
                  <a:srgbClr val="525252"/>
                </a:solidFill>
                <a:latin typeface="Noto Sans SC"/>
                <a:ea typeface="Noto Sans SC"/>
                <a:cs typeface="Noto Sans SC"/>
                <a:sym typeface="Noto Sans SC"/>
              </a:rPr>
              <a:t>覆盖博州行政管辖全域，无地域盲区。</a:t>
            </a:r>
            <a:endParaRPr lang="en-US" sz="1100"/>
          </a:p>
          <a:p>
            <a:pPr marL="0" indent="0" algn="l">
              <a:lnSpc>
                <a:spcPct val="117000"/>
              </a:lnSpc>
            </a:pPr>
            <a:r>
              <a:rPr lang="en-US" sz="1400" b="1" i="0" u="none" strike="noStrike">
                <a:solidFill>
                  <a:srgbClr val="525252"/>
                </a:solidFill>
                <a:latin typeface="Noto Sans SC"/>
                <a:ea typeface="Noto Sans SC"/>
                <a:cs typeface="Noto Sans SC"/>
                <a:sym typeface="Noto Sans SC"/>
              </a:rPr>
              <a:t>震级：</a:t>
            </a:r>
            <a:r>
              <a:rPr lang="en-US" sz="1400" b="0" i="0" u="none" strike="noStrike">
                <a:solidFill>
                  <a:srgbClr val="525252"/>
                </a:solidFill>
                <a:latin typeface="Noto Sans SC"/>
                <a:ea typeface="Noto Sans SC"/>
                <a:cs typeface="Noto Sans SC"/>
                <a:sym typeface="Noto Sans SC"/>
              </a:rPr>
              <a:t>针对4.0级及以上地震灾害的应急处置。</a:t>
            </a:r>
            <a:endParaRPr lang="en-US" sz="1400" b="0" i="0" u="none" strike="noStrike">
              <a:solidFill>
                <a:srgbClr val="525252"/>
              </a:solidFill>
              <a:latin typeface="Noto Sans SC"/>
              <a:ea typeface="Noto Sans SC"/>
              <a:cs typeface="Noto Sans SC"/>
              <a:sym typeface="Noto Sans SC"/>
            </a:endParaRPr>
          </a:p>
          <a:p>
            <a:pPr marL="0" indent="0" algn="l">
              <a:lnSpc>
                <a:spcPct val="117000"/>
              </a:lnSpc>
            </a:pPr>
            <a:r>
              <a:rPr lang="en-US" sz="1400" b="1" i="0" u="none" strike="noStrike">
                <a:solidFill>
                  <a:srgbClr val="525252"/>
                </a:solidFill>
                <a:latin typeface="Noto Sans SC"/>
                <a:ea typeface="Noto Sans SC"/>
                <a:cs typeface="Noto Sans SC"/>
                <a:sym typeface="Noto Sans SC"/>
              </a:rPr>
              <a:t>业务：</a:t>
            </a:r>
            <a:r>
              <a:rPr lang="en-US" sz="1400" b="0" i="0" u="none" strike="noStrike">
                <a:solidFill>
                  <a:srgbClr val="525252"/>
                </a:solidFill>
                <a:latin typeface="Noto Sans SC"/>
                <a:ea typeface="Noto Sans SC"/>
                <a:cs typeface="Noto Sans SC"/>
                <a:sym typeface="Noto Sans SC"/>
              </a:rPr>
              <a:t>涵盖城镇住宅、市政设施、在建工地、物业小区、避难场所及灾后重建等住建全领域。</a:t>
            </a:r>
            <a:endParaRPr lang="en-US" sz="1400" b="0" i="0" u="none" strike="noStrike">
              <a:solidFill>
                <a:srgbClr val="525252"/>
              </a:solidFill>
              <a:latin typeface="Noto Sans SC"/>
              <a:ea typeface="Noto Sans SC"/>
              <a:cs typeface="Noto Sans SC"/>
              <a:sym typeface="Noto Sans SC"/>
            </a:endParaRPr>
          </a:p>
        </p:txBody>
      </p:sp>
      <p:sp>
        <p:nvSpPr>
          <p:cNvPr id="10" name="AutoShape 10"/>
          <p:cNvSpPr/>
          <p:nvPr/>
        </p:nvSpPr>
        <p:spPr>
          <a:xfrm>
            <a:off x="6223000" y="3556000"/>
            <a:ext cx="5207000" cy="2667000"/>
          </a:xfrm>
          <a:prstGeom prst="roundRect">
            <a:avLst>
              <a:gd name="adj" fmla="val 0"/>
            </a:avLst>
          </a:prstGeom>
          <a:solidFill>
            <a:srgbClr val="EBECED">
              <a:alpha val="7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sp>
        <p:nvSpPr>
          <p:cNvPr id="11" name="AutoShape 11"/>
          <p:cNvSpPr/>
          <p:nvPr/>
        </p:nvSpPr>
        <p:spPr>
          <a:xfrm>
            <a:off x="6477000" y="3746500"/>
            <a:ext cx="4699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03 灾害分级：对标国家统一标准</a:t>
            </a:r>
            <a:endParaRPr lang="en-US" sz="1100"/>
          </a:p>
        </p:txBody>
      </p:sp>
      <p:sp>
        <p:nvSpPr>
          <p:cNvPr id="12" name="AutoShape 12"/>
          <p:cNvSpPr/>
          <p:nvPr/>
        </p:nvSpPr>
        <p:spPr>
          <a:xfrm>
            <a:off x="6477000" y="4254500"/>
            <a:ext cx="4699000" cy="1841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25252"/>
                </a:solidFill>
                <a:latin typeface="Noto Sans SC"/>
                <a:ea typeface="Noto Sans SC"/>
                <a:cs typeface="Noto Sans SC"/>
                <a:sym typeface="Noto Sans SC"/>
              </a:rPr>
              <a:t>完全沿用国家、自治区关于地震灾害的</a:t>
            </a:r>
            <a:r>
              <a:rPr lang="en-US" sz="1400" b="1" i="0" u="none" strike="noStrike">
                <a:solidFill>
                  <a:srgbClr val="525252"/>
                </a:solidFill>
                <a:latin typeface="Noto Sans SC"/>
                <a:ea typeface="Noto Sans SC"/>
                <a:cs typeface="Noto Sans SC"/>
                <a:sym typeface="Noto Sans SC"/>
              </a:rPr>
              <a:t>四级划分标准</a:t>
            </a:r>
            <a:r>
              <a:rPr lang="en-US" sz="1400" b="0" i="0" u="none" strike="noStrike">
                <a:solidFill>
                  <a:srgbClr val="525252"/>
                </a:solidFill>
                <a:latin typeface="Noto Sans SC"/>
                <a:ea typeface="Noto Sans SC"/>
                <a:cs typeface="Noto Sans SC"/>
                <a:sym typeface="Noto Sans SC"/>
              </a:rPr>
              <a:t>（一般、较大、重大、特别重大），确保与上级预案无缝衔接。</a:t>
            </a:r>
            <a:endParaRPr lang="en-US" sz="1100"/>
          </a:p>
          <a:p>
            <a:pPr marL="0" indent="0" algn="l">
              <a:lnSpc>
                <a:spcPct val="117000"/>
              </a:lnSpc>
            </a:pPr>
            <a:r>
              <a:rPr lang="en-US" sz="1400" b="0" i="0" u="none" strike="noStrike">
                <a:solidFill>
                  <a:srgbClr val="525252"/>
                </a:solidFill>
                <a:latin typeface="Noto Sans SC"/>
                <a:ea typeface="Noto Sans SC"/>
                <a:cs typeface="Noto Sans SC"/>
                <a:sym typeface="Noto Sans SC"/>
              </a:rPr>
              <a:t>明确的分级标准为响应启动、指挥层级、资源调配提供了刚性依据，保障应急处置的科学性、规范性与时效性，避免响应不足或过度响应。</a:t>
            </a:r>
            <a:endParaRPr lang="en-US" sz="1400" b="0" i="0" u="none" strike="noStrike">
              <a:solidFill>
                <a:srgbClr val="525252"/>
              </a:solidFill>
              <a:latin typeface="Noto Sans SC"/>
              <a:ea typeface="Noto Sans SC"/>
              <a:cs typeface="Noto Sans SC"/>
              <a:sym typeface="Noto Sans SC"/>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cap="flat" cmpd="sng">
            <a:solidFill>
              <a:srgbClr val="E6CFCF">
                <a:alpha val="30000"/>
              </a:srgbClr>
            </a:solidFill>
            <a:prstDash val="solid"/>
            <a:round/>
          </a:ln>
        </p:spPr>
        <p:txBody>
          <a:bodyPr vert="horz" wrap="square" lIns="63500" tIns="63500" rIns="63500" bIns="63500" rtlCol="0" anchor="ctr"/>
          <a:lstStyle/>
          <a:p>
            <a:pPr algn="ctr">
              <a:defRPr/>
            </a:pPr>
          </a:p>
        </p:txBody>
      </p:sp>
      <p:sp>
        <p:nvSpPr>
          <p:cNvPr id="3" name="AutoShape 3"/>
          <p:cNvSpPr/>
          <p:nvPr/>
        </p:nvSpPr>
        <p:spPr>
          <a:xfrm>
            <a:off x="762000" y="714375"/>
            <a:ext cx="10668000" cy="762000"/>
          </a:xfrm>
          <a:prstGeom prst="rect">
            <a:avLst/>
          </a:prstGeom>
          <a:noFill/>
          <a:ln w="12700" cap="flat" cmpd="sng">
            <a:noFill/>
            <a:prstDash val="solid"/>
            <a:round/>
          </a:ln>
        </p:spPr>
        <p:txBody>
          <a:bodyPr vert="horz" wrap="square" lIns="0" tIns="0" rIns="0" bIns="0" rtlCol="0" anchor="ctr" anchorCtr="0"/>
          <a:lstStyle/>
          <a:p>
            <a:pPr marL="0" indent="0" algn="ctr">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sp>
        <p:nvSpPr>
          <p:cNvPr id="6" name="AutoShape 6"/>
          <p:cNvSpPr/>
          <p:nvPr>
            <p:custDataLst>
              <p:tags r:id="rId2"/>
            </p:custDataLst>
          </p:nvPr>
        </p:nvSpPr>
        <p:spPr>
          <a:xfrm>
            <a:off x="3302000" y="1841500"/>
            <a:ext cx="5588000" cy="1079500"/>
          </a:xfrm>
          <a:prstGeom prst="roundRect">
            <a:avLst>
              <a:gd name="adj" fmla="val 0"/>
            </a:avLst>
          </a:prstGeom>
          <a:solidFill>
            <a:srgbClr val="F7F8FA">
              <a:alpha val="85000"/>
            </a:srgbClr>
          </a:solidFill>
          <a:ln w="12700" cap="flat" cmpd="sng">
            <a:solidFill>
              <a:srgbClr val="DCDEE2">
                <a:alpha val="100000"/>
              </a:srgbClr>
            </a:solidFill>
            <a:prstDash val="solid"/>
            <a:round/>
          </a:ln>
        </p:spPr>
        <p:txBody>
          <a:bodyPr vert="horz" wrap="square" lIns="63500" tIns="63500" rIns="63500" bIns="63500" rtlCol="0" anchor="ctr"/>
          <a:lstStyle/>
          <a:p>
            <a:pPr algn="ctr">
              <a:defRPr/>
            </a:pPr>
          </a:p>
        </p:txBody>
      </p:sp>
      <p:pic>
        <p:nvPicPr>
          <p:cNvPr id="7" name="Picture 7"/>
          <p:cNvPicPr>
            <a:picLocks noChangeAspect="1"/>
          </p:cNvPicPr>
          <p:nvPr>
            <p:custDataLst>
              <p:tags r:id="rId3"/>
            </p:custDataLst>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505200" y="2032000"/>
            <a:ext cx="304800" cy="304800"/>
          </a:xfrm>
          <a:prstGeom prst="rect">
            <a:avLst/>
          </a:prstGeom>
        </p:spPr>
      </p:pic>
      <p:sp>
        <p:nvSpPr>
          <p:cNvPr id="8" name="AutoShape 8"/>
          <p:cNvSpPr/>
          <p:nvPr>
            <p:custDataLst>
              <p:tags r:id="rId6"/>
            </p:custDataLst>
          </p:nvPr>
        </p:nvSpPr>
        <p:spPr>
          <a:xfrm>
            <a:off x="3911600" y="1968500"/>
            <a:ext cx="4889500" cy="889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333333"/>
                </a:solidFill>
                <a:latin typeface="Noto Sans SC"/>
                <a:ea typeface="Noto Sans SC"/>
                <a:cs typeface="Noto Sans SC"/>
                <a:sym typeface="Noto Sans SC"/>
              </a:rPr>
              <a:t>双指挥长制，强化统筹力度</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555555"/>
                </a:solidFill>
                <a:latin typeface="Noto Sans SC"/>
                <a:ea typeface="Noto Sans SC"/>
                <a:cs typeface="Noto Sans SC"/>
                <a:sym typeface="Noto Sans SC"/>
              </a:rPr>
              <a:t>实行局党组书记、局长“双指挥长”负责制，两名副局长任副指挥长，构建“一把手”挂帅、层级清晰的领导体系，确保指挥权威高效、决策科学迅速。</a:t>
            </a:r>
            <a:endParaRPr lang="en-US" sz="1100"/>
          </a:p>
        </p:txBody>
      </p:sp>
      <p:sp>
        <p:nvSpPr>
          <p:cNvPr id="9" name="AutoShape 9"/>
          <p:cNvSpPr/>
          <p:nvPr>
            <p:custDataLst>
              <p:tags r:id="rId7"/>
            </p:custDataLst>
          </p:nvPr>
        </p:nvSpPr>
        <p:spPr>
          <a:xfrm>
            <a:off x="3302000" y="2984500"/>
            <a:ext cx="5588000" cy="1079500"/>
          </a:xfrm>
          <a:prstGeom prst="roundRect">
            <a:avLst>
              <a:gd name="adj" fmla="val 0"/>
            </a:avLst>
          </a:prstGeom>
          <a:solidFill>
            <a:srgbClr val="F7F8FA">
              <a:alpha val="85000"/>
            </a:srgbClr>
          </a:solidFill>
          <a:ln w="12700" cap="flat" cmpd="sng">
            <a:solidFill>
              <a:srgbClr val="DCDEE2">
                <a:alpha val="100000"/>
              </a:srgbClr>
            </a:solidFill>
            <a:prstDash val="solid"/>
            <a:round/>
          </a:ln>
        </p:spPr>
        <p:txBody>
          <a:bodyPr vert="horz" wrap="square" lIns="63500" tIns="63500" rIns="63500" bIns="63500" rtlCol="0" anchor="ctr"/>
          <a:lstStyle/>
          <a:p>
            <a:pPr algn="ctr">
              <a:defRPr/>
            </a:pPr>
          </a:p>
        </p:txBody>
      </p:sp>
      <p:pic>
        <p:nvPicPr>
          <p:cNvPr id="10" name="Picture 10"/>
          <p:cNvPicPr>
            <a:picLocks noChangeAspect="1"/>
          </p:cNvPicPr>
          <p:nvPr>
            <p:custDataLst>
              <p:tags r:id="rId8"/>
            </p:custDataLst>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3505200" y="3175000"/>
            <a:ext cx="304800" cy="304800"/>
          </a:xfrm>
          <a:prstGeom prst="rect">
            <a:avLst/>
          </a:prstGeom>
        </p:spPr>
      </p:pic>
      <p:sp>
        <p:nvSpPr>
          <p:cNvPr id="11" name="AutoShape 11"/>
          <p:cNvSpPr/>
          <p:nvPr>
            <p:custDataLst>
              <p:tags r:id="rId11"/>
            </p:custDataLst>
          </p:nvPr>
        </p:nvSpPr>
        <p:spPr>
          <a:xfrm>
            <a:off x="3911600" y="3111500"/>
            <a:ext cx="4889500" cy="889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333333"/>
                </a:solidFill>
                <a:latin typeface="Noto Sans SC"/>
                <a:ea typeface="Noto Sans SC"/>
                <a:cs typeface="Noto Sans SC"/>
                <a:sym typeface="Noto Sans SC"/>
              </a:rPr>
              <a:t>全域覆盖，凝聚工作合力</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555555"/>
                </a:solidFill>
                <a:latin typeface="Noto Sans SC"/>
                <a:ea typeface="Noto Sans SC"/>
                <a:cs typeface="Noto Sans SC"/>
                <a:sym typeface="Noto Sans SC"/>
              </a:rPr>
              <a:t>成员单位涵盖局机关各业务科室及局属事业单位，打破部门壁垒，实现住建领域监管、建设、保障等资源力量的全面整合与统一调度。</a:t>
            </a:r>
            <a:endParaRPr lang="en-US" sz="1100"/>
          </a:p>
        </p:txBody>
      </p:sp>
      <p:sp>
        <p:nvSpPr>
          <p:cNvPr id="12" name="AutoShape 12"/>
          <p:cNvSpPr/>
          <p:nvPr>
            <p:custDataLst>
              <p:tags r:id="rId12"/>
            </p:custDataLst>
          </p:nvPr>
        </p:nvSpPr>
        <p:spPr>
          <a:xfrm>
            <a:off x="3302000" y="4127500"/>
            <a:ext cx="5588000" cy="1079500"/>
          </a:xfrm>
          <a:prstGeom prst="roundRect">
            <a:avLst>
              <a:gd name="adj" fmla="val 0"/>
            </a:avLst>
          </a:prstGeom>
          <a:solidFill>
            <a:srgbClr val="F7F8FA">
              <a:alpha val="85000"/>
            </a:srgbClr>
          </a:solidFill>
          <a:ln w="12700" cap="flat" cmpd="sng">
            <a:solidFill>
              <a:srgbClr val="DCDEE2">
                <a:alpha val="100000"/>
              </a:srgbClr>
            </a:solidFill>
            <a:prstDash val="solid"/>
            <a:round/>
          </a:ln>
        </p:spPr>
        <p:txBody>
          <a:bodyPr vert="horz" wrap="square" lIns="63500" tIns="63500" rIns="63500" bIns="63500" rtlCol="0" anchor="ctr"/>
          <a:lstStyle/>
          <a:p>
            <a:pPr algn="ctr">
              <a:defRPr/>
            </a:pPr>
          </a:p>
        </p:txBody>
      </p:sp>
      <p:pic>
        <p:nvPicPr>
          <p:cNvPr id="13" name="Picture 13"/>
          <p:cNvPicPr>
            <a:picLocks noChangeAspect="1"/>
          </p:cNvPicPr>
          <p:nvPr>
            <p:custDataLst>
              <p:tags r:id="rId13"/>
            </p:custDataLst>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r:embed="rId15"/>
              </a:ext>
            </a:extLst>
          </a:blip>
          <a:stretch>
            <a:fillRect/>
          </a:stretch>
        </p:blipFill>
        <p:spPr>
          <a:xfrm>
            <a:off x="3505200" y="4318000"/>
            <a:ext cx="304800" cy="304800"/>
          </a:xfrm>
          <a:prstGeom prst="rect">
            <a:avLst/>
          </a:prstGeom>
        </p:spPr>
      </p:pic>
      <p:sp>
        <p:nvSpPr>
          <p:cNvPr id="14" name="AutoShape 14"/>
          <p:cNvSpPr/>
          <p:nvPr>
            <p:custDataLst>
              <p:tags r:id="rId16"/>
            </p:custDataLst>
          </p:nvPr>
        </p:nvSpPr>
        <p:spPr>
          <a:xfrm>
            <a:off x="3911600" y="4254500"/>
            <a:ext cx="4889500" cy="889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333333"/>
                </a:solidFill>
                <a:latin typeface="Noto Sans SC"/>
                <a:ea typeface="Noto Sans SC"/>
                <a:cs typeface="Noto Sans SC"/>
                <a:sym typeface="Noto Sans SC"/>
              </a:rPr>
              <a:t>实体运行，保障常态值守</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555555"/>
                </a:solidFill>
                <a:latin typeface="Noto Sans SC"/>
                <a:ea typeface="Noto Sans SC"/>
                <a:cs typeface="Noto Sans SC"/>
                <a:sym typeface="Noto Sans SC"/>
              </a:rPr>
              <a:t>办公室设在州抗震防灾服务中心，承担预案管理、信息汇总、24小时应急值守及专家组统筹职能，实现应急管理工作的常态化、专业化运转。</a:t>
            </a:r>
            <a:endParaRPr lang="en-US" sz="1100"/>
          </a:p>
        </p:txBody>
      </p:sp>
      <p:sp>
        <p:nvSpPr>
          <p:cNvPr id="15" name="AutoShape 15"/>
          <p:cNvSpPr/>
          <p:nvPr>
            <p:custDataLst>
              <p:tags r:id="rId17"/>
            </p:custDataLst>
          </p:nvPr>
        </p:nvSpPr>
        <p:spPr>
          <a:xfrm>
            <a:off x="3302000" y="5270500"/>
            <a:ext cx="5588000" cy="1079500"/>
          </a:xfrm>
          <a:prstGeom prst="roundRect">
            <a:avLst>
              <a:gd name="adj" fmla="val 0"/>
            </a:avLst>
          </a:prstGeom>
          <a:solidFill>
            <a:srgbClr val="F7F8FA">
              <a:alpha val="85000"/>
            </a:srgbClr>
          </a:solidFill>
          <a:ln w="12700" cap="flat" cmpd="sng">
            <a:solidFill>
              <a:srgbClr val="DCDEE2">
                <a:alpha val="100000"/>
              </a:srgbClr>
            </a:solidFill>
            <a:prstDash val="solid"/>
            <a:round/>
          </a:ln>
        </p:spPr>
        <p:txBody>
          <a:bodyPr vert="horz" wrap="square" lIns="63500" tIns="63500" rIns="63500" bIns="63500" rtlCol="0" anchor="ctr"/>
          <a:lstStyle/>
          <a:p>
            <a:pPr algn="ctr">
              <a:defRPr/>
            </a:pPr>
          </a:p>
        </p:txBody>
      </p:sp>
      <p:pic>
        <p:nvPicPr>
          <p:cNvPr id="16" name="Picture 16"/>
          <p:cNvPicPr>
            <a:picLocks noChangeAspect="1"/>
          </p:cNvPicPr>
          <p:nvPr>
            <p:custDataLst>
              <p:tags r:id="rId18"/>
            </p:custDataLst>
          </p:nvPr>
        </p:nvPicPr>
        <p:blipFill>
          <a:blip r:embed="rId19">
            <a:extLst>
              <a:ext uri="{28A0092B-C50C-407E-A947-70E740481C1C}">
                <a14:useLocalDpi xmlns:a14="http://schemas.microsoft.com/office/drawing/2010/main" val="0"/>
              </a:ext>
              <a:ext uri="{96DAC541-7B7A-43D3-8B79-37D633B846F1}">
                <asvg:svgBlip xmlns:asvg="http://schemas.microsoft.com/office/drawing/2016/SVG/main" r:embed="rId20"/>
              </a:ext>
            </a:extLst>
          </a:blip>
          <a:stretch>
            <a:fillRect/>
          </a:stretch>
        </p:blipFill>
        <p:spPr>
          <a:xfrm>
            <a:off x="3505200" y="5461000"/>
            <a:ext cx="304800" cy="304800"/>
          </a:xfrm>
          <a:prstGeom prst="rect">
            <a:avLst/>
          </a:prstGeom>
        </p:spPr>
      </p:pic>
      <p:sp>
        <p:nvSpPr>
          <p:cNvPr id="17" name="AutoShape 17"/>
          <p:cNvSpPr/>
          <p:nvPr>
            <p:custDataLst>
              <p:tags r:id="rId21"/>
            </p:custDataLst>
          </p:nvPr>
        </p:nvSpPr>
        <p:spPr>
          <a:xfrm>
            <a:off x="3911600" y="5397500"/>
            <a:ext cx="4889500" cy="889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333333"/>
                </a:solidFill>
                <a:latin typeface="Noto Sans SC"/>
                <a:ea typeface="Noto Sans SC"/>
                <a:cs typeface="Noto Sans SC"/>
                <a:sym typeface="Noto Sans SC"/>
              </a:rPr>
              <a:t>细化创新，实现精准处置</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555555"/>
                </a:solidFill>
                <a:latin typeface="Noto Sans SC"/>
                <a:ea typeface="Noto Sans SC"/>
                <a:cs typeface="Noto Sans SC"/>
                <a:sym typeface="Noto Sans SC"/>
              </a:rPr>
              <a:t>结合博州地域特点和住建行业实际，细化创新七大专项工作组，覆盖抢险救援、后勤保障等关键环节，确保应急处置任务的专业化分工与高效协同。</a:t>
            </a:r>
            <a:endParaRPr lang="en-US"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cap="flat" cmpd="sng">
            <a:solidFill>
              <a:srgbClr val="E6CFCF">
                <a:alpha val="30000"/>
              </a:srgbClr>
            </a:solid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sp>
        <p:nvSpPr>
          <p:cNvPr id="4" name="AutoShape 4"/>
          <p:cNvSpPr/>
          <p:nvPr/>
        </p:nvSpPr>
        <p:spPr>
          <a:xfrm>
            <a:off x="762000" y="1651000"/>
            <a:ext cx="10668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000" b="1" i="0" u="none" strike="noStrike">
                <a:solidFill>
                  <a:srgbClr val="333333"/>
                </a:solidFill>
                <a:latin typeface="Noto Sans SC"/>
                <a:ea typeface="Noto Sans SC"/>
                <a:cs typeface="Noto Sans SC"/>
                <a:sym typeface="Noto Sans SC"/>
              </a:rPr>
              <a:t>四级分级应急响应机制</a:t>
            </a:r>
            <a:endParaRPr lang="en-US" sz="1100"/>
          </a:p>
        </p:txBody>
      </p:sp>
      <p:sp>
        <p:nvSpPr>
          <p:cNvPr id="5" name="AutoShape 5"/>
          <p:cNvSpPr/>
          <p:nvPr/>
        </p:nvSpPr>
        <p:spPr>
          <a:xfrm>
            <a:off x="762000" y="2222500"/>
            <a:ext cx="10668000" cy="698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机制遵循“震情灾情双触发”原则，明确各级响应的启动条件、责任主体与处置规范，形成从启动、调整到终止的全流程闭环管理，确保应急处置工作精准、高效、有序开展。</a:t>
            </a:r>
            <a:endParaRPr lang="en-US" sz="1100"/>
          </a:p>
        </p:txBody>
      </p:sp>
      <p:sp>
        <p:nvSpPr>
          <p:cNvPr id="6" name="AutoShape 6"/>
          <p:cNvSpPr/>
          <p:nvPr/>
        </p:nvSpPr>
        <p:spPr>
          <a:xfrm>
            <a:off x="762000" y="3175000"/>
            <a:ext cx="3378200" cy="2095500"/>
          </a:xfrm>
          <a:prstGeom prst="roundRect">
            <a:avLst>
              <a:gd name="adj" fmla="val 0"/>
            </a:avLst>
          </a:prstGeom>
          <a:solidFill>
            <a:srgbClr val="F2F2F2">
              <a:alpha val="8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pic>
        <p:nvPicPr>
          <p:cNvPr id="7" name="Picture 7"/>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16000" y="3403600"/>
            <a:ext cx="304800" cy="304800"/>
          </a:xfrm>
          <a:prstGeom prst="rect">
            <a:avLst/>
          </a:prstGeom>
        </p:spPr>
      </p:pic>
      <p:sp>
        <p:nvSpPr>
          <p:cNvPr id="8" name="AutoShape 8"/>
          <p:cNvSpPr/>
          <p:nvPr/>
        </p:nvSpPr>
        <p:spPr>
          <a:xfrm>
            <a:off x="1397000" y="3378200"/>
            <a:ext cx="266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01 响应启动判定</a:t>
            </a:r>
            <a:endParaRPr lang="en-US" sz="1100"/>
          </a:p>
        </p:txBody>
      </p:sp>
      <p:sp>
        <p:nvSpPr>
          <p:cNvPr id="9" name="AutoShape 9"/>
          <p:cNvSpPr/>
          <p:nvPr/>
        </p:nvSpPr>
        <p:spPr>
          <a:xfrm>
            <a:off x="1016000" y="3911600"/>
            <a:ext cx="28702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0" i="0" u="none" strike="noStrike">
                <a:solidFill>
                  <a:srgbClr val="4B4B4B"/>
                </a:solidFill>
                <a:latin typeface="Noto Sans SC"/>
                <a:ea typeface="Noto Sans SC"/>
                <a:cs typeface="Noto Sans SC"/>
                <a:sym typeface="Noto Sans SC"/>
              </a:rPr>
              <a:t>依据地震震级、灾害破坏程度及人员伤亡情况，科学划定响应等级，明确启动主体与责任分工，确保第一时间激活指挥体系，实现资源快速调配。</a:t>
            </a:r>
            <a:endParaRPr lang="en-US" sz="1100"/>
          </a:p>
        </p:txBody>
      </p:sp>
      <p:sp>
        <p:nvSpPr>
          <p:cNvPr id="10" name="AutoShape 10"/>
          <p:cNvSpPr/>
          <p:nvPr/>
        </p:nvSpPr>
        <p:spPr>
          <a:xfrm>
            <a:off x="4394200" y="3175000"/>
            <a:ext cx="3378200" cy="2095500"/>
          </a:xfrm>
          <a:prstGeom prst="roundRect">
            <a:avLst>
              <a:gd name="adj" fmla="val 0"/>
            </a:avLst>
          </a:prstGeom>
          <a:solidFill>
            <a:srgbClr val="F2F2F2">
              <a:alpha val="8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pic>
        <p:nvPicPr>
          <p:cNvPr id="11" name="Picture 11"/>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648200" y="3403600"/>
            <a:ext cx="304800" cy="304800"/>
          </a:xfrm>
          <a:prstGeom prst="rect">
            <a:avLst/>
          </a:prstGeom>
        </p:spPr>
      </p:pic>
      <p:sp>
        <p:nvSpPr>
          <p:cNvPr id="12" name="AutoShape 12"/>
          <p:cNvSpPr/>
          <p:nvPr/>
        </p:nvSpPr>
        <p:spPr>
          <a:xfrm>
            <a:off x="5029200" y="3378200"/>
            <a:ext cx="266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02 响应动态调控</a:t>
            </a:r>
            <a:endParaRPr lang="en-US" sz="1100"/>
          </a:p>
        </p:txBody>
      </p:sp>
      <p:sp>
        <p:nvSpPr>
          <p:cNvPr id="13" name="AutoShape 13"/>
          <p:cNvSpPr/>
          <p:nvPr/>
        </p:nvSpPr>
        <p:spPr>
          <a:xfrm>
            <a:off x="4648200" y="3911600"/>
            <a:ext cx="28702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0" i="0" u="none" strike="noStrike">
                <a:solidFill>
                  <a:srgbClr val="4B4B4B"/>
                </a:solidFill>
                <a:latin typeface="Noto Sans SC"/>
                <a:ea typeface="Noto Sans SC"/>
                <a:cs typeface="Noto Sans SC"/>
                <a:sym typeface="Noto Sans SC"/>
              </a:rPr>
              <a:t>根据灾情发展态势，由州住建局指挥部研判并提出调整建议，报请州抗震救灾指挥部审批后执行，严格落实统一指挥、分级负责的调度原则。</a:t>
            </a:r>
            <a:endParaRPr lang="en-US" sz="1100"/>
          </a:p>
        </p:txBody>
      </p:sp>
      <p:sp>
        <p:nvSpPr>
          <p:cNvPr id="14" name="AutoShape 14"/>
          <p:cNvSpPr/>
          <p:nvPr/>
        </p:nvSpPr>
        <p:spPr>
          <a:xfrm>
            <a:off x="8026400" y="3175000"/>
            <a:ext cx="3378200" cy="2095500"/>
          </a:xfrm>
          <a:prstGeom prst="roundRect">
            <a:avLst>
              <a:gd name="adj" fmla="val 0"/>
            </a:avLst>
          </a:prstGeom>
          <a:solidFill>
            <a:srgbClr val="F2F2F2">
              <a:alpha val="80000"/>
            </a:srgbClr>
          </a:solidFill>
          <a:ln w="12700" cap="flat" cmpd="sng">
            <a:solidFill>
              <a:srgbClr val="C8C8C8">
                <a:alpha val="60000"/>
              </a:srgbClr>
            </a:solid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280400" y="3403600"/>
            <a:ext cx="304800" cy="304800"/>
          </a:xfrm>
          <a:prstGeom prst="rect">
            <a:avLst/>
          </a:prstGeom>
        </p:spPr>
      </p:pic>
      <p:sp>
        <p:nvSpPr>
          <p:cNvPr id="16" name="AutoShape 16"/>
          <p:cNvSpPr/>
          <p:nvPr/>
        </p:nvSpPr>
        <p:spPr>
          <a:xfrm>
            <a:off x="8661400" y="3378200"/>
            <a:ext cx="2667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03 响应终止与衔接</a:t>
            </a:r>
            <a:endParaRPr lang="en-US" sz="1100"/>
          </a:p>
        </p:txBody>
      </p:sp>
      <p:sp>
        <p:nvSpPr>
          <p:cNvPr id="17" name="AutoShape 17"/>
          <p:cNvSpPr/>
          <p:nvPr/>
        </p:nvSpPr>
        <p:spPr>
          <a:xfrm>
            <a:off x="8280400" y="3911600"/>
            <a:ext cx="28702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0" i="0" u="none" strike="noStrike">
                <a:solidFill>
                  <a:srgbClr val="4B4B4B"/>
                </a:solidFill>
                <a:latin typeface="Noto Sans SC"/>
                <a:ea typeface="Noto Sans SC"/>
                <a:cs typeface="Noto Sans SC"/>
                <a:sym typeface="Noto Sans SC"/>
              </a:rPr>
              <a:t>当险情消除、市政功能基本恢复且社会秩序稳定后，按程序终止响应，无缝转入灾后恢复重建、灾情评估与设施加固阶段，保障民生尽快回归正轨。</a:t>
            </a:r>
            <a:endParaRPr lang="en-US" sz="1100"/>
          </a:p>
        </p:txBody>
      </p:sp>
      <p:sp>
        <p:nvSpPr>
          <p:cNvPr id="18" name="AutoShape 18"/>
          <p:cNvSpPr/>
          <p:nvPr/>
        </p:nvSpPr>
        <p:spPr>
          <a:xfrm>
            <a:off x="762000" y="5524500"/>
            <a:ext cx="10668000" cy="762000"/>
          </a:xfrm>
          <a:prstGeom prst="roundRect">
            <a:avLst>
              <a:gd name="adj" fmla="val 0"/>
            </a:avLst>
          </a:prstGeom>
          <a:solidFill>
            <a:srgbClr val="333333">
              <a:alpha val="6000"/>
            </a:srgbClr>
          </a:solidFill>
          <a:ln cap="flat" cmpd="sng">
            <a:solidFill>
              <a:srgbClr val="1A1717">
                <a:alpha val="6000"/>
              </a:srgbClr>
            </a:solidFill>
            <a:prstDash val="solid"/>
            <a:round/>
          </a:ln>
        </p:spPr>
        <p:txBody>
          <a:bodyPr vert="horz" wrap="square" lIns="63500" tIns="63500" rIns="63500" bIns="63500" rtlCol="0" anchor="ctr"/>
          <a:lstStyle/>
          <a:p>
            <a:pPr algn="ctr">
              <a:defRPr/>
            </a:pPr>
          </a:p>
        </p:txBody>
      </p:sp>
      <p:sp>
        <p:nvSpPr>
          <p:cNvPr id="19" name="AutoShape 19"/>
          <p:cNvSpPr/>
          <p:nvPr/>
        </p:nvSpPr>
        <p:spPr>
          <a:xfrm>
            <a:off x="952500" y="5651500"/>
            <a:ext cx="10287000" cy="635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1" i="0" u="none" strike="noStrike">
                <a:solidFill>
                  <a:srgbClr val="333333"/>
                </a:solidFill>
                <a:latin typeface="Noto Sans SC"/>
                <a:ea typeface="Noto Sans SC"/>
                <a:cs typeface="Noto Sans SC"/>
                <a:sym typeface="Noto Sans SC"/>
              </a:rPr>
              <a:t>机制价值：</a:t>
            </a:r>
            <a:r>
              <a:rPr lang="en-US" sz="1300" b="0" i="0" u="none" strike="noStrike">
                <a:solidFill>
                  <a:srgbClr val="3C3C3C"/>
                </a:solidFill>
                <a:latin typeface="Noto Sans SC"/>
                <a:ea typeface="Noto Sans SC"/>
                <a:cs typeface="Noto Sans SC"/>
                <a:sym typeface="Noto Sans SC"/>
              </a:rPr>
              <a:t>该机制实现了应急响应的标准化与精细化，有效避免了响应不足或过度响应，为抗震救灾工作提供了制度化保障，确保指挥有力、执行高效。</a:t>
            </a:r>
            <a:endParaRPr lang="en-US"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pic>
        <p:nvPicPr>
          <p:cNvPr id="4" name="Picture 4"/>
          <p:cNvPicPr>
            <a:picLocks noChangeAspect="1"/>
          </p:cNvPicPr>
          <p:nvPr/>
        </p:nvPicPr>
        <p:blipFill>
          <a:blip r:embed="rId2"/>
          <a:srcRect/>
          <a:stretch>
            <a:fillRect/>
          </a:stretch>
        </p:blipFill>
        <p:spPr>
          <a:xfrm>
            <a:off x="762000" y="1778000"/>
            <a:ext cx="4318000" cy="3238500"/>
          </a:xfrm>
          <a:prstGeom prst="rect">
            <a:avLst/>
          </a:prstGeom>
          <a:noFill/>
          <a:ln w="12700" cap="flat" cmpd="sng">
            <a:solidFill>
              <a:srgbClr val="333333">
                <a:alpha val="15000"/>
              </a:srgbClr>
            </a:solidFill>
            <a:prstDash val="solid"/>
            <a:round/>
          </a:ln>
        </p:spPr>
      </p:pic>
      <p:sp>
        <p:nvSpPr>
          <p:cNvPr id="5" name="AutoShape 5"/>
          <p:cNvSpPr/>
          <p:nvPr/>
        </p:nvSpPr>
        <p:spPr>
          <a:xfrm>
            <a:off x="762000" y="5270500"/>
            <a:ext cx="4318000" cy="762000"/>
          </a:xfrm>
          <a:prstGeom prst="rect">
            <a:avLst/>
          </a:prstGeom>
          <a:noFill/>
          <a:ln w="12700" cap="flat" cmpd="sng">
            <a:noFill/>
            <a:prstDash val="solid"/>
            <a:round/>
          </a:ln>
        </p:spPr>
        <p:txBody>
          <a:bodyPr vert="horz" wrap="square" lIns="0" tIns="0" rIns="0" bIns="0" rtlCol="0" anchor="ctr" anchorCtr="0"/>
          <a:lstStyle/>
          <a:p>
            <a:pPr marL="0" indent="0" algn="ctr">
              <a:lnSpc>
                <a:spcPct val="117000"/>
              </a:lnSpc>
              <a:defRPr/>
            </a:pPr>
            <a:r>
              <a:rPr lang="en-US" sz="1300" b="0" i="0" u="none" strike="noStrike">
                <a:solidFill>
                  <a:srgbClr val="666666"/>
                </a:solidFill>
                <a:latin typeface="Noto Sans SC"/>
                <a:ea typeface="Noto Sans SC"/>
                <a:cs typeface="Noto Sans SC"/>
                <a:sym typeface="Noto Sans SC"/>
              </a:rPr>
              <a:t>专业技术人员深入震后房屋内部，严格按照技术规范开展结构安全检测与评估工作，确保结果真实可靠。</a:t>
            </a:r>
            <a:endParaRPr lang="en-US" sz="1100"/>
          </a:p>
        </p:txBody>
      </p:sp>
      <p:sp>
        <p:nvSpPr>
          <p:cNvPr id="6" name="AutoShape 6"/>
          <p:cNvSpPr/>
          <p:nvPr/>
        </p:nvSpPr>
        <p:spPr>
          <a:xfrm>
            <a:off x="5461000" y="1778000"/>
            <a:ext cx="6096000" cy="508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2000" b="1" i="0" u="none" strike="noStrike">
                <a:solidFill>
                  <a:srgbClr val="333333"/>
                </a:solidFill>
                <a:latin typeface="Noto Sans SC"/>
                <a:ea typeface="Noto Sans SC"/>
                <a:cs typeface="Noto Sans SC"/>
                <a:sym typeface="Noto Sans SC"/>
              </a:rPr>
              <a:t>核心现场处置要求（一）：房屋安全</a:t>
            </a:r>
            <a:endParaRPr lang="en-US" sz="1100"/>
          </a:p>
        </p:txBody>
      </p:sp>
      <p:cxnSp>
        <p:nvCxnSpPr>
          <p:cNvPr id="7" name="Connector 7"/>
          <p:cNvCxnSpPr/>
          <p:nvPr/>
        </p:nvCxnSpPr>
        <p:spPr>
          <a:xfrm rot="-7314">
            <a:off x="5461007" y="2406650"/>
            <a:ext cx="5969000" cy="12700"/>
          </a:xfrm>
          <a:prstGeom prst="straightConnector1">
            <a:avLst/>
          </a:prstGeom>
          <a:solidFill>
            <a:srgbClr val="DEE0E3">
              <a:alpha val="100000"/>
            </a:srgbClr>
          </a:solidFill>
          <a:ln w="12700" cap="flat" cmpd="sng">
            <a:solidFill>
              <a:srgbClr val="333333">
                <a:alpha val="15000"/>
              </a:srgbClr>
            </a:solidFill>
            <a:prstDash val="solid"/>
            <a:round/>
            <a:headEnd type="none" w="med" len="med"/>
            <a:tailEnd type="none" w="med" len="med"/>
          </a:ln>
        </p:spPr>
      </p:cxnSp>
      <p:sp>
        <p:nvSpPr>
          <p:cNvPr id="8" name="AutoShape 8"/>
          <p:cNvSpPr/>
          <p:nvPr/>
        </p:nvSpPr>
        <p:spPr>
          <a:xfrm>
            <a:off x="5461000" y="2603500"/>
            <a:ext cx="5969000" cy="11176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01 建立三级评估分类体系</a:t>
            </a:r>
            <a:endParaRPr lang="en-US" sz="1100"/>
          </a:p>
          <a:p>
            <a:pPr marL="0" indent="0" algn="l">
              <a:lnSpc>
                <a:spcPct val="117000"/>
              </a:lnSpc>
            </a:pPr>
            <a:r>
              <a:rPr lang="en-US" sz="1400" b="0" i="0" u="none" strike="noStrike">
                <a:solidFill>
                  <a:srgbClr val="555555"/>
                </a:solidFill>
                <a:latin typeface="Noto Sans SC"/>
                <a:ea typeface="Noto Sans SC"/>
                <a:cs typeface="Noto Sans SC"/>
                <a:sym typeface="Noto Sans SC"/>
              </a:rPr>
              <a:t>对所有受损建筑实施统一标准分类，明确划定“可继续使用、暂停使用待鉴定、危险停止使用”三类等级，实现震后房屋安全风险的精准识别与分级管控，为后续处置提供科学依据。</a:t>
            </a:r>
            <a:endParaRPr lang="en-US" sz="1400" b="0" i="0" u="none" strike="noStrike">
              <a:solidFill>
                <a:srgbClr val="555555"/>
              </a:solidFill>
              <a:latin typeface="Noto Sans SC"/>
              <a:ea typeface="Noto Sans SC"/>
              <a:cs typeface="Noto Sans SC"/>
              <a:sym typeface="Noto Sans SC"/>
            </a:endParaRPr>
          </a:p>
        </p:txBody>
      </p:sp>
      <p:sp>
        <p:nvSpPr>
          <p:cNvPr id="9" name="AutoShape 9"/>
          <p:cNvSpPr/>
          <p:nvPr/>
        </p:nvSpPr>
        <p:spPr>
          <a:xfrm>
            <a:off x="5461000" y="3810000"/>
            <a:ext cx="5969000" cy="11176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02 强化风险管控与排险措施</a:t>
            </a:r>
            <a:endParaRPr lang="en-US" sz="1100"/>
          </a:p>
          <a:p>
            <a:pPr marL="0" indent="0" algn="l">
              <a:lnSpc>
                <a:spcPct val="117000"/>
              </a:lnSpc>
            </a:pPr>
            <a:r>
              <a:rPr lang="en-US" sz="1400" b="0" i="0" u="none" strike="noStrike">
                <a:solidFill>
                  <a:srgbClr val="555555"/>
                </a:solidFill>
                <a:latin typeface="Noto Sans SC"/>
                <a:ea typeface="Noto Sans SC"/>
                <a:cs typeface="Noto Sans SC"/>
                <a:sym typeface="Noto Sans SC"/>
              </a:rPr>
              <a:t>针对老旧砖混、农牧区土木结构等高危危房，第一时间实施物理围挡与封闭警示，严禁人员进入；对鉴定为整体危险的建筑，迅速组织专业力量拆除排险，从源头防范余震引发的次生灾害。</a:t>
            </a:r>
            <a:endParaRPr lang="en-US" sz="1400" b="0" i="0" u="none" strike="noStrike">
              <a:solidFill>
                <a:srgbClr val="555555"/>
              </a:solidFill>
              <a:latin typeface="Noto Sans SC"/>
              <a:ea typeface="Noto Sans SC"/>
              <a:cs typeface="Noto Sans SC"/>
              <a:sym typeface="Noto Sans SC"/>
            </a:endParaRPr>
          </a:p>
        </p:txBody>
      </p:sp>
      <p:sp>
        <p:nvSpPr>
          <p:cNvPr id="10" name="AutoShape 10"/>
          <p:cNvSpPr/>
          <p:nvPr/>
        </p:nvSpPr>
        <p:spPr>
          <a:xfrm>
            <a:off x="5461000" y="5016500"/>
            <a:ext cx="5969000" cy="11176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03 规范评估的标准化支撑</a:t>
            </a:r>
            <a:endParaRPr lang="en-US" sz="1100"/>
          </a:p>
          <a:p>
            <a:pPr marL="0" indent="0" algn="l">
              <a:lnSpc>
                <a:spcPct val="117000"/>
              </a:lnSpc>
            </a:pPr>
            <a:r>
              <a:rPr lang="en-US" sz="1400" b="0" i="0" u="none" strike="noStrike">
                <a:solidFill>
                  <a:srgbClr val="555555"/>
                </a:solidFill>
                <a:latin typeface="Noto Sans SC"/>
                <a:ea typeface="Noto Sans SC"/>
                <a:cs typeface="Noto Sans SC"/>
                <a:sym typeface="Noto Sans SC"/>
              </a:rPr>
              <a:t>配套印发标准化《房屋安全评估记录表》，同步制定全套检测技术规范，明确评估流程、判定指标与操作细则，确保现场评估工作规范有序、结果科学可追溯，为抗震救灾决策提供坚实技术支撑。</a:t>
            </a:r>
            <a:endParaRPr lang="en-US" sz="1400" b="0" i="0" u="none" strike="noStrike">
              <a:solidFill>
                <a:srgbClr val="555555"/>
              </a:solidFill>
              <a:latin typeface="Noto Sans SC"/>
              <a:ea typeface="Noto Sans SC"/>
              <a:cs typeface="Noto Sans SC"/>
              <a:sym typeface="Noto Sans SC"/>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sp>
        <p:nvSpPr>
          <p:cNvPr id="4" name="AutoShape 4"/>
          <p:cNvSpPr/>
          <p:nvPr/>
        </p:nvSpPr>
        <p:spPr>
          <a:xfrm>
            <a:off x="762000" y="1905000"/>
            <a:ext cx="3429000" cy="4191000"/>
          </a:xfrm>
          <a:prstGeom prst="roundRect">
            <a:avLst>
              <a:gd name="adj" fmla="val 0"/>
            </a:avLst>
          </a:prstGeom>
          <a:solidFill>
            <a:srgbClr val="FFFFFF">
              <a:alpha val="60000"/>
            </a:srgbClr>
          </a:solidFill>
          <a:ln w="12700" cap="flat" cmpd="sng">
            <a:solidFill>
              <a:srgbClr val="DCDCDC">
                <a:alpha val="80000"/>
              </a:srgbClr>
            </a:solid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2"/>
          <a:srcRect t="1999" b="2000"/>
          <a:stretch>
            <a:fillRect/>
          </a:stretch>
        </p:blipFill>
        <p:spPr>
          <a:xfrm>
            <a:off x="889000" y="2095500"/>
            <a:ext cx="3175000" cy="2032000"/>
          </a:xfrm>
          <a:prstGeom prst="rect">
            <a:avLst/>
          </a:prstGeom>
          <a:noFill/>
          <a:ln w="25400" cap="flat" cmpd="sng">
            <a:noFill/>
            <a:prstDash val="solid"/>
            <a:round/>
          </a:ln>
        </p:spPr>
      </p:pic>
      <p:sp>
        <p:nvSpPr>
          <p:cNvPr id="6" name="AutoShape 6"/>
          <p:cNvSpPr/>
          <p:nvPr/>
        </p:nvSpPr>
        <p:spPr>
          <a:xfrm>
            <a:off x="889000" y="4254500"/>
            <a:ext cx="3175000" cy="444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01 市政生命线优先抢修</a:t>
            </a:r>
            <a:endParaRPr lang="en-US" sz="1100"/>
          </a:p>
        </p:txBody>
      </p:sp>
      <p:cxnSp>
        <p:nvCxnSpPr>
          <p:cNvPr id="7" name="Connector 7"/>
          <p:cNvCxnSpPr/>
          <p:nvPr/>
        </p:nvCxnSpPr>
        <p:spPr>
          <a:xfrm rot="-13750">
            <a:off x="889013" y="4756150"/>
            <a:ext cx="3175000" cy="12700"/>
          </a:xfrm>
          <a:prstGeom prst="line">
            <a:avLst/>
          </a:prstGeom>
          <a:solidFill>
            <a:srgbClr val="DEE0E3">
              <a:alpha val="100000"/>
            </a:srgbClr>
          </a:solidFill>
          <a:ln w="12700" cap="flat" cmpd="sng">
            <a:solidFill>
              <a:srgbClr val="CCCCCC">
                <a:alpha val="100000"/>
              </a:srgbClr>
            </a:solidFill>
            <a:prstDash val="solid"/>
            <a:round/>
            <a:headEnd type="none" w="med" len="med"/>
            <a:tailEnd type="none" w="med" len="med"/>
          </a:ln>
        </p:spPr>
      </p:cxnSp>
      <p:sp>
        <p:nvSpPr>
          <p:cNvPr id="8" name="AutoShape 8"/>
          <p:cNvSpPr/>
          <p:nvPr/>
        </p:nvSpPr>
        <p:spPr>
          <a:xfrm>
            <a:off x="889000" y="4889500"/>
            <a:ext cx="3175000" cy="1206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1" i="0" u="none" strike="noStrike">
                <a:solidFill>
                  <a:srgbClr val="4B4B4B"/>
                </a:solidFill>
                <a:latin typeface="Noto Sans SC"/>
                <a:ea typeface="Noto Sans SC"/>
                <a:cs typeface="Noto Sans SC"/>
                <a:sym typeface="Noto Sans SC"/>
              </a:rPr>
              <a:t>优先处置：</a:t>
            </a:r>
            <a:r>
              <a:rPr lang="en-US" sz="1300" b="0" i="0" u="none" strike="noStrike">
                <a:solidFill>
                  <a:srgbClr val="4B4B4B"/>
                </a:solidFill>
                <a:latin typeface="Noto Sans SC"/>
                <a:ea typeface="Noto Sans SC"/>
                <a:cs typeface="Noto Sans SC"/>
                <a:sym typeface="Noto Sans SC"/>
              </a:rPr>
              <a:t>第一时间抢修燃气泄漏、管网断裂及道路桥梁损毁，阻断风险源。</a:t>
            </a:r>
            <a:br>
              <a:rPr lang="en-US" sz="1300" b="0" i="0" u="none" strike="noStrike">
                <a:solidFill>
                  <a:srgbClr val="4B4B4B"/>
                </a:solidFill>
                <a:latin typeface="Noto Sans SC"/>
                <a:ea typeface="Noto Sans SC"/>
                <a:cs typeface="Noto Sans SC"/>
                <a:sym typeface="Noto Sans SC"/>
              </a:rPr>
            </a:br>
            <a:r>
              <a:rPr lang="en-US" sz="1300" b="1" i="0" u="none" strike="noStrike">
                <a:solidFill>
                  <a:srgbClr val="4B4B4B"/>
                </a:solidFill>
                <a:latin typeface="Noto Sans SC"/>
                <a:ea typeface="Noto Sans SC"/>
                <a:cs typeface="Noto Sans SC"/>
                <a:sym typeface="Noto Sans SC"/>
              </a:rPr>
              <a:t>严防次生：</a:t>
            </a:r>
            <a:r>
              <a:rPr lang="en-US" sz="1300" b="0" i="0" u="none" strike="noStrike">
                <a:solidFill>
                  <a:srgbClr val="4B4B4B"/>
                </a:solidFill>
                <a:latin typeface="Noto Sans SC"/>
                <a:ea typeface="Noto Sans SC"/>
                <a:cs typeface="Noto Sans SC"/>
                <a:sym typeface="Noto Sans SC"/>
              </a:rPr>
              <a:t>加强隐患排查，严防爆炸、内涝等次生灾害，保障城市基础运行稳定。</a:t>
            </a:r>
            <a:endParaRPr lang="en-US" sz="1100"/>
          </a:p>
        </p:txBody>
      </p:sp>
      <p:sp>
        <p:nvSpPr>
          <p:cNvPr id="9" name="AutoShape 9"/>
          <p:cNvSpPr/>
          <p:nvPr/>
        </p:nvSpPr>
        <p:spPr>
          <a:xfrm>
            <a:off x="4381500" y="1905000"/>
            <a:ext cx="3429000" cy="4191000"/>
          </a:xfrm>
          <a:prstGeom prst="roundRect">
            <a:avLst>
              <a:gd name="adj" fmla="val 0"/>
            </a:avLst>
          </a:prstGeom>
          <a:solidFill>
            <a:srgbClr val="FFFFFF">
              <a:alpha val="60000"/>
            </a:srgbClr>
          </a:solidFill>
          <a:ln w="12700" cap="flat" cmpd="sng">
            <a:solidFill>
              <a:srgbClr val="DCDCDC">
                <a:alpha val="80000"/>
              </a:srgbClr>
            </a:solidFill>
            <a:prstDash val="solid"/>
            <a:round/>
          </a:ln>
        </p:spPr>
        <p:txBody>
          <a:bodyPr vert="horz" wrap="square" lIns="63500" tIns="63500" rIns="63500" bIns="63500" rtlCol="0" anchor="ctr"/>
          <a:lstStyle/>
          <a:p>
            <a:pPr algn="ctr">
              <a:defRPr/>
            </a:pPr>
          </a:p>
        </p:txBody>
      </p:sp>
      <p:pic>
        <p:nvPicPr>
          <p:cNvPr id="10" name="Picture 10"/>
          <p:cNvPicPr>
            <a:picLocks noChangeAspect="1"/>
          </p:cNvPicPr>
          <p:nvPr/>
        </p:nvPicPr>
        <p:blipFill>
          <a:blip r:embed="rId3"/>
          <a:srcRect t="26000" b="25999"/>
          <a:stretch>
            <a:fillRect/>
          </a:stretch>
        </p:blipFill>
        <p:spPr>
          <a:xfrm>
            <a:off x="4508500" y="2095500"/>
            <a:ext cx="3175000" cy="2032000"/>
          </a:xfrm>
          <a:prstGeom prst="rect">
            <a:avLst/>
          </a:prstGeom>
          <a:noFill/>
          <a:ln w="25400" cap="flat" cmpd="sng">
            <a:noFill/>
            <a:prstDash val="solid"/>
            <a:round/>
          </a:ln>
        </p:spPr>
      </p:pic>
      <p:sp>
        <p:nvSpPr>
          <p:cNvPr id="11" name="AutoShape 11"/>
          <p:cNvSpPr/>
          <p:nvPr/>
        </p:nvSpPr>
        <p:spPr>
          <a:xfrm>
            <a:off x="4508500" y="4254500"/>
            <a:ext cx="3175000" cy="444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02 在建工地全域管控</a:t>
            </a:r>
            <a:endParaRPr lang="en-US" sz="1100"/>
          </a:p>
        </p:txBody>
      </p:sp>
      <p:cxnSp>
        <p:nvCxnSpPr>
          <p:cNvPr id="12" name="Connector 12"/>
          <p:cNvCxnSpPr/>
          <p:nvPr/>
        </p:nvCxnSpPr>
        <p:spPr>
          <a:xfrm rot="-13750">
            <a:off x="4508513" y="4756150"/>
            <a:ext cx="3175000" cy="12700"/>
          </a:xfrm>
          <a:prstGeom prst="line">
            <a:avLst/>
          </a:prstGeom>
          <a:solidFill>
            <a:srgbClr val="DEE0E3">
              <a:alpha val="100000"/>
            </a:srgbClr>
          </a:solidFill>
          <a:ln w="12700" cap="flat" cmpd="sng">
            <a:solidFill>
              <a:srgbClr val="CCCCCC">
                <a:alpha val="100000"/>
              </a:srgbClr>
            </a:solidFill>
            <a:prstDash val="solid"/>
            <a:round/>
            <a:headEnd type="none" w="med" len="med"/>
            <a:tailEnd type="none" w="med" len="med"/>
          </a:ln>
        </p:spPr>
      </p:cxnSp>
      <p:sp>
        <p:nvSpPr>
          <p:cNvPr id="13" name="AutoShape 13"/>
          <p:cNvSpPr/>
          <p:nvPr/>
        </p:nvSpPr>
        <p:spPr>
          <a:xfrm>
            <a:off x="4508500" y="4889500"/>
            <a:ext cx="3175000" cy="1206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1" i="0" u="none" strike="noStrike">
                <a:solidFill>
                  <a:srgbClr val="4B4B4B"/>
                </a:solidFill>
                <a:latin typeface="Noto Sans SC"/>
                <a:ea typeface="Noto Sans SC"/>
                <a:cs typeface="Noto Sans SC"/>
                <a:sym typeface="Noto Sans SC"/>
              </a:rPr>
              <a:t>即时停工：</a:t>
            </a:r>
            <a:r>
              <a:rPr lang="en-US" sz="1300" b="0" i="0" u="none" strike="noStrike">
                <a:solidFill>
                  <a:srgbClr val="4B4B4B"/>
                </a:solidFill>
                <a:latin typeface="Noto Sans SC"/>
                <a:ea typeface="Noto Sans SC"/>
                <a:cs typeface="Noto Sans SC"/>
                <a:sym typeface="Noto Sans SC"/>
              </a:rPr>
              <a:t>震后立即停工并疏散人员，严禁冒险作业，确保人员安全。</a:t>
            </a:r>
            <a:br>
              <a:rPr lang="en-US" sz="1300" b="0" i="0" u="none" strike="noStrike">
                <a:solidFill>
                  <a:srgbClr val="4B4B4B"/>
                </a:solidFill>
                <a:latin typeface="Noto Sans SC"/>
                <a:ea typeface="Noto Sans SC"/>
                <a:cs typeface="Noto Sans SC"/>
                <a:sym typeface="Noto Sans SC"/>
              </a:rPr>
            </a:br>
            <a:r>
              <a:rPr lang="en-US" sz="1300" b="1" i="0" u="none" strike="noStrike">
                <a:solidFill>
                  <a:srgbClr val="4B4B4B"/>
                </a:solidFill>
                <a:latin typeface="Noto Sans SC"/>
                <a:ea typeface="Noto Sans SC"/>
                <a:cs typeface="Noto Sans SC"/>
                <a:sym typeface="Noto Sans SC"/>
              </a:rPr>
              <a:t>隐患整治：</a:t>
            </a:r>
            <a:r>
              <a:rPr lang="en-US" sz="1300" b="0" i="0" u="none" strike="noStrike">
                <a:solidFill>
                  <a:srgbClr val="4B4B4B"/>
                </a:solidFill>
                <a:latin typeface="Noto Sans SC"/>
                <a:ea typeface="Noto Sans SC"/>
                <a:cs typeface="Noto Sans SC"/>
                <a:sym typeface="Noto Sans SC"/>
              </a:rPr>
              <a:t>重点检查加固塔吊、脚手架、临时板房，消除高空坠物风险。</a:t>
            </a:r>
            <a:endParaRPr lang="en-US" sz="1100"/>
          </a:p>
        </p:txBody>
      </p:sp>
      <p:sp>
        <p:nvSpPr>
          <p:cNvPr id="14" name="AutoShape 14"/>
          <p:cNvSpPr/>
          <p:nvPr/>
        </p:nvSpPr>
        <p:spPr>
          <a:xfrm>
            <a:off x="8001000" y="1905000"/>
            <a:ext cx="3429000" cy="4191000"/>
          </a:xfrm>
          <a:prstGeom prst="roundRect">
            <a:avLst>
              <a:gd name="adj" fmla="val 0"/>
            </a:avLst>
          </a:prstGeom>
          <a:solidFill>
            <a:srgbClr val="FFFFFF">
              <a:alpha val="60000"/>
            </a:srgbClr>
          </a:solidFill>
          <a:ln w="12700" cap="flat" cmpd="sng">
            <a:solidFill>
              <a:srgbClr val="DCDCDC">
                <a:alpha val="80000"/>
              </a:srgbClr>
            </a:solidFill>
            <a:prstDash val="solid"/>
            <a:round/>
          </a:ln>
        </p:spPr>
        <p:txBody>
          <a:bodyPr vert="horz" wrap="square" lIns="63500" tIns="63500" rIns="63500" bIns="63500" rtlCol="0" anchor="ctr"/>
          <a:lstStyle/>
          <a:p>
            <a:pPr algn="ctr">
              <a:defRPr/>
            </a:pPr>
          </a:p>
        </p:txBody>
      </p:sp>
      <p:pic>
        <p:nvPicPr>
          <p:cNvPr id="15" name="Picture 15"/>
          <p:cNvPicPr>
            <a:picLocks noChangeAspect="1"/>
          </p:cNvPicPr>
          <p:nvPr/>
        </p:nvPicPr>
        <p:blipFill>
          <a:blip r:embed="rId4"/>
          <a:srcRect t="7304" b="7304"/>
          <a:stretch>
            <a:fillRect/>
          </a:stretch>
        </p:blipFill>
        <p:spPr>
          <a:xfrm>
            <a:off x="8128000" y="2095500"/>
            <a:ext cx="3175000" cy="2032000"/>
          </a:xfrm>
          <a:prstGeom prst="rect">
            <a:avLst/>
          </a:prstGeom>
          <a:noFill/>
          <a:ln w="25400" cap="flat" cmpd="sng">
            <a:noFill/>
            <a:prstDash val="solid"/>
            <a:round/>
          </a:ln>
        </p:spPr>
      </p:pic>
      <p:sp>
        <p:nvSpPr>
          <p:cNvPr id="16" name="AutoShape 16"/>
          <p:cNvSpPr/>
          <p:nvPr/>
        </p:nvSpPr>
        <p:spPr>
          <a:xfrm>
            <a:off x="8128000" y="4254500"/>
            <a:ext cx="3175000" cy="444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03 民生安置资源统筹</a:t>
            </a:r>
            <a:endParaRPr lang="en-US" sz="1100"/>
          </a:p>
        </p:txBody>
      </p:sp>
      <p:cxnSp>
        <p:nvCxnSpPr>
          <p:cNvPr id="17" name="Connector 17"/>
          <p:cNvCxnSpPr/>
          <p:nvPr/>
        </p:nvCxnSpPr>
        <p:spPr>
          <a:xfrm rot="-13750">
            <a:off x="8128013" y="4756150"/>
            <a:ext cx="3175000" cy="12700"/>
          </a:xfrm>
          <a:prstGeom prst="line">
            <a:avLst/>
          </a:prstGeom>
          <a:solidFill>
            <a:srgbClr val="DEE0E3">
              <a:alpha val="100000"/>
            </a:srgbClr>
          </a:solidFill>
          <a:ln w="12700" cap="flat" cmpd="sng">
            <a:solidFill>
              <a:srgbClr val="CCCCCC">
                <a:alpha val="100000"/>
              </a:srgbClr>
            </a:solidFill>
            <a:prstDash val="solid"/>
            <a:round/>
            <a:headEnd type="none" w="med" len="med"/>
            <a:tailEnd type="none" w="med" len="med"/>
          </a:ln>
        </p:spPr>
      </p:cxnSp>
      <p:sp>
        <p:nvSpPr>
          <p:cNvPr id="18" name="AutoShape 18"/>
          <p:cNvSpPr/>
          <p:nvPr/>
        </p:nvSpPr>
        <p:spPr>
          <a:xfrm>
            <a:off x="8128000" y="4889500"/>
            <a:ext cx="3175000" cy="12065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1" i="0" u="none" strike="noStrike">
                <a:solidFill>
                  <a:srgbClr val="4B4B4B"/>
                </a:solidFill>
                <a:latin typeface="Noto Sans SC"/>
                <a:ea typeface="Noto Sans SC"/>
                <a:cs typeface="Noto Sans SC"/>
                <a:sym typeface="Noto Sans SC"/>
              </a:rPr>
              <a:t>资源调配：</a:t>
            </a:r>
            <a:r>
              <a:rPr lang="en-US" sz="1300" b="0" i="0" u="none" strike="noStrike">
                <a:solidFill>
                  <a:srgbClr val="4B4B4B"/>
                </a:solidFill>
                <a:latin typeface="Noto Sans SC"/>
                <a:ea typeface="Noto Sans SC"/>
                <a:cs typeface="Noto Sans SC"/>
                <a:sym typeface="Noto Sans SC"/>
              </a:rPr>
              <a:t>统筹装配式板房等物资资源，高效搭建临时安置点。</a:t>
            </a:r>
            <a:br>
              <a:rPr lang="en-US" sz="1300" b="0" i="0" u="none" strike="noStrike">
                <a:solidFill>
                  <a:srgbClr val="4B4B4B"/>
                </a:solidFill>
                <a:latin typeface="Noto Sans SC"/>
                <a:ea typeface="Noto Sans SC"/>
                <a:cs typeface="Noto Sans SC"/>
                <a:sym typeface="Noto Sans SC"/>
              </a:rPr>
            </a:br>
            <a:r>
              <a:rPr lang="en-US" sz="1300" b="1" i="0" u="none" strike="noStrike">
                <a:solidFill>
                  <a:srgbClr val="4B4B4B"/>
                </a:solidFill>
                <a:latin typeface="Noto Sans SC"/>
                <a:ea typeface="Noto Sans SC"/>
                <a:cs typeface="Noto Sans SC"/>
                <a:sym typeface="Noto Sans SC"/>
              </a:rPr>
              <a:t>公服优先：</a:t>
            </a:r>
            <a:r>
              <a:rPr lang="en-US" sz="1300" b="0" i="0" u="none" strike="noStrike">
                <a:solidFill>
                  <a:srgbClr val="4B4B4B"/>
                </a:solidFill>
                <a:latin typeface="Noto Sans SC"/>
                <a:ea typeface="Noto Sans SC"/>
                <a:cs typeface="Noto Sans SC"/>
                <a:sym typeface="Noto Sans SC"/>
              </a:rPr>
              <a:t>优先保障学校、医院等公共服务设施过渡安置，恢复民生服务。</a:t>
            </a:r>
            <a:endParaRPr lang="en-US" sz="11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635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pic>
        <p:nvPicPr>
          <p:cNvPr id="4" name="Picture 4"/>
          <p:cNvPicPr>
            <a:picLocks noChangeAspect="1"/>
          </p:cNvPicPr>
          <p:nvPr/>
        </p:nvPicPr>
        <p:blipFill>
          <a:blip r:embed="rId2"/>
          <a:srcRect/>
          <a:stretch>
            <a:fillRect/>
          </a:stretch>
        </p:blipFill>
        <p:spPr>
          <a:xfrm>
            <a:off x="762000" y="1778000"/>
            <a:ext cx="3556000" cy="2667000"/>
          </a:xfrm>
          <a:prstGeom prst="rect">
            <a:avLst/>
          </a:prstGeom>
          <a:noFill/>
          <a:ln w="12700" cap="flat" cmpd="sng">
            <a:solidFill>
              <a:srgbClr val="DCDCDC">
                <a:alpha val="100000"/>
              </a:srgbClr>
            </a:solidFill>
            <a:prstDash val="solid"/>
            <a:round/>
          </a:ln>
        </p:spPr>
      </p:pic>
      <p:sp>
        <p:nvSpPr>
          <p:cNvPr id="5" name="AutoShape 5"/>
          <p:cNvSpPr/>
          <p:nvPr/>
        </p:nvSpPr>
        <p:spPr>
          <a:xfrm>
            <a:off x="762000" y="4762500"/>
            <a:ext cx="3556000" cy="165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信息报送是应急指挥的“生命线”</a:t>
            </a:r>
            <a:endParaRPr lang="en-US" sz="1100"/>
          </a:p>
          <a:p>
            <a:pPr marL="0" indent="0" algn="l">
              <a:lnSpc>
                <a:spcPct val="117000"/>
              </a:lnSpc>
            </a:pPr>
            <a:r>
              <a:rPr lang="en-US" sz="1300" b="0" i="0" u="none" strike="noStrike">
                <a:solidFill>
                  <a:srgbClr val="555555"/>
                </a:solidFill>
                <a:latin typeface="Noto Sans SC"/>
                <a:ea typeface="Noto Sans SC"/>
                <a:cs typeface="Noto Sans SC"/>
                <a:sym typeface="Noto Sans SC"/>
              </a:rPr>
              <a:t>严格的时限要求是确保上级决策部署、救灾资源调配及时有效的关键前提。各级住建部门需建立24小时应急值班机制，确保信息渠道畅通无阻，做到不迟报、不漏报、不瞒报。</a:t>
            </a:r>
            <a:endParaRPr lang="en-US" sz="1300" b="0" i="0" u="none" strike="noStrike">
              <a:solidFill>
                <a:srgbClr val="555555"/>
              </a:solidFill>
              <a:latin typeface="Noto Sans SC"/>
              <a:ea typeface="Noto Sans SC"/>
              <a:cs typeface="Noto Sans SC"/>
              <a:sym typeface="Noto Sans SC"/>
            </a:endParaRPr>
          </a:p>
        </p:txBody>
      </p:sp>
      <p:sp>
        <p:nvSpPr>
          <p:cNvPr id="6" name="AutoShape 6"/>
          <p:cNvSpPr/>
          <p:nvPr/>
        </p:nvSpPr>
        <p:spPr>
          <a:xfrm>
            <a:off x="4826000" y="1778000"/>
            <a:ext cx="6604000" cy="1460500"/>
          </a:xfrm>
          <a:prstGeom prst="roundRect">
            <a:avLst>
              <a:gd name="adj" fmla="val 0"/>
            </a:avLst>
          </a:prstGeom>
          <a:solidFill>
            <a:srgbClr val="F3F4F6">
              <a:alpha val="85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7" name="AutoShape 7"/>
          <p:cNvSpPr/>
          <p:nvPr/>
        </p:nvSpPr>
        <p:spPr>
          <a:xfrm>
            <a:off x="5016500" y="1905000"/>
            <a:ext cx="62230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1F2937"/>
                </a:solidFill>
                <a:latin typeface="Noto Sans SC"/>
                <a:ea typeface="Noto Sans SC"/>
                <a:cs typeface="Noto Sans SC"/>
                <a:sym typeface="Noto Sans SC"/>
              </a:rPr>
              <a:t>01 震区县市住建局：灾情速报机制</a:t>
            </a:r>
            <a:endParaRPr lang="en-US" sz="1100"/>
          </a:p>
          <a:p>
            <a:pPr marL="0" indent="0" algn="l">
              <a:lnSpc>
                <a:spcPct val="108000"/>
              </a:lnSpc>
            </a:pP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初报时限：</a:t>
            </a:r>
            <a:r>
              <a:rPr lang="en-US" sz="1300" b="0" i="0" u="none" strike="noStrike">
                <a:solidFill>
                  <a:srgbClr val="4B5563"/>
                </a:solidFill>
                <a:latin typeface="Noto Sans SC"/>
                <a:ea typeface="Noto Sans SC"/>
                <a:cs typeface="Noto Sans SC"/>
                <a:sym typeface="Noto Sans SC"/>
              </a:rPr>
              <a:t>地震发生后30分钟内完成首次上报，确保“黄金时间”信息通畅。</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书面详报：</a:t>
            </a:r>
            <a:r>
              <a:rPr lang="en-US" sz="1300" b="0" i="0" u="none" strike="noStrike">
                <a:solidFill>
                  <a:srgbClr val="4B5563"/>
                </a:solidFill>
                <a:latin typeface="Noto Sans SC"/>
                <a:ea typeface="Noto Sans SC"/>
                <a:cs typeface="Noto Sans SC"/>
                <a:sym typeface="Noto Sans SC"/>
              </a:rPr>
              <a:t>按灾害等级分级报送，特别重大灾害2小时内、重大灾害4小时内、较大及一般灾害8小时内提交书面灾情报告。</a:t>
            </a:r>
            <a:endParaRPr lang="en-US" sz="1300" b="0" i="0" u="none" strike="noStrike">
              <a:solidFill>
                <a:srgbClr val="4B5563"/>
              </a:solidFill>
              <a:latin typeface="Noto Sans SC"/>
              <a:ea typeface="Noto Sans SC"/>
              <a:cs typeface="Noto Sans SC"/>
              <a:sym typeface="Noto Sans SC"/>
            </a:endParaRPr>
          </a:p>
        </p:txBody>
      </p:sp>
      <p:sp>
        <p:nvSpPr>
          <p:cNvPr id="8" name="AutoShape 8"/>
          <p:cNvSpPr/>
          <p:nvPr/>
        </p:nvSpPr>
        <p:spPr>
          <a:xfrm>
            <a:off x="4826000" y="3492500"/>
            <a:ext cx="6604000" cy="1460500"/>
          </a:xfrm>
          <a:prstGeom prst="roundRect">
            <a:avLst>
              <a:gd name="adj" fmla="val 0"/>
            </a:avLst>
          </a:prstGeom>
          <a:solidFill>
            <a:srgbClr val="F3F4F6">
              <a:alpha val="85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9" name="AutoShape 9"/>
          <p:cNvSpPr/>
          <p:nvPr/>
        </p:nvSpPr>
        <p:spPr>
          <a:xfrm>
            <a:off x="5016500" y="3619500"/>
            <a:ext cx="62230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1F2937"/>
                </a:solidFill>
                <a:latin typeface="Noto Sans SC"/>
                <a:ea typeface="Noto Sans SC"/>
                <a:cs typeface="Noto Sans SC"/>
                <a:sym typeface="Noto Sans SC"/>
              </a:rPr>
              <a:t>02 州住建局办公室：快速核报与签发</a:t>
            </a:r>
            <a:endParaRPr lang="en-US" sz="1100"/>
          </a:p>
          <a:p>
            <a:pPr marL="0" indent="0" algn="l">
              <a:lnSpc>
                <a:spcPct val="108000"/>
              </a:lnSpc>
            </a:pP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逐级上报：</a:t>
            </a:r>
            <a:r>
              <a:rPr lang="en-US" sz="1300" b="0" i="0" u="none" strike="noStrike">
                <a:solidFill>
                  <a:srgbClr val="4B5563"/>
                </a:solidFill>
                <a:latin typeface="Noto Sans SC"/>
                <a:ea typeface="Noto Sans SC"/>
                <a:cs typeface="Noto Sans SC"/>
                <a:sym typeface="Noto Sans SC"/>
              </a:rPr>
              <a:t>收到县市灾情信息后，1小时内汇总上报州政府及自治区住建厅。</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审批签发：</a:t>
            </a:r>
            <a:r>
              <a:rPr lang="en-US" sz="1300" b="0" i="0" u="none" strike="noStrike">
                <a:solidFill>
                  <a:srgbClr val="4B5563"/>
                </a:solidFill>
                <a:latin typeface="Noto Sans SC"/>
                <a:ea typeface="Noto Sans SC"/>
                <a:cs typeface="Noto Sans SC"/>
                <a:sym typeface="Noto Sans SC"/>
              </a:rPr>
              <a:t>所有灾情报送材料需经指挥长签字确认；紧急情况下可实行“边报边补签”，优先保障信息传递效率。</a:t>
            </a:r>
            <a:endParaRPr lang="en-US" sz="1300" b="0" i="0" u="none" strike="noStrike">
              <a:solidFill>
                <a:srgbClr val="4B5563"/>
              </a:solidFill>
              <a:latin typeface="Noto Sans SC"/>
              <a:ea typeface="Noto Sans SC"/>
              <a:cs typeface="Noto Sans SC"/>
              <a:sym typeface="Noto Sans SC"/>
            </a:endParaRPr>
          </a:p>
        </p:txBody>
      </p:sp>
      <p:sp>
        <p:nvSpPr>
          <p:cNvPr id="10" name="AutoShape 10"/>
          <p:cNvSpPr/>
          <p:nvPr/>
        </p:nvSpPr>
        <p:spPr>
          <a:xfrm>
            <a:off x="4826000" y="5207000"/>
            <a:ext cx="6604000" cy="1460500"/>
          </a:xfrm>
          <a:prstGeom prst="roundRect">
            <a:avLst>
              <a:gd name="adj" fmla="val 0"/>
            </a:avLst>
          </a:prstGeom>
          <a:solidFill>
            <a:srgbClr val="F3F4F6">
              <a:alpha val="85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1" name="AutoShape 11"/>
          <p:cNvSpPr/>
          <p:nvPr/>
        </p:nvSpPr>
        <p:spPr>
          <a:xfrm>
            <a:off x="5016500" y="5334000"/>
            <a:ext cx="6223000" cy="12700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600" b="1" i="0" u="none" strike="noStrike">
                <a:solidFill>
                  <a:srgbClr val="1F2937"/>
                </a:solidFill>
                <a:latin typeface="Noto Sans SC"/>
                <a:ea typeface="Noto Sans SC"/>
                <a:cs typeface="Noto Sans SC"/>
                <a:sym typeface="Noto Sans SC"/>
              </a:rPr>
              <a:t>03 信息发布管理：统一口径与审批</a:t>
            </a:r>
            <a:endParaRPr lang="en-US" sz="1100"/>
          </a:p>
          <a:p>
            <a:pPr marL="0" indent="0" algn="l">
              <a:lnSpc>
                <a:spcPct val="108000"/>
              </a:lnSpc>
            </a:pP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严格审批：</a:t>
            </a:r>
            <a:r>
              <a:rPr lang="en-US" sz="1300" b="0" i="0" u="none" strike="noStrike">
                <a:solidFill>
                  <a:srgbClr val="4B5563"/>
                </a:solidFill>
                <a:latin typeface="Noto Sans SC"/>
                <a:ea typeface="Noto Sans SC"/>
                <a:cs typeface="Noto Sans SC"/>
                <a:sym typeface="Noto Sans SC"/>
              </a:rPr>
              <a:t>对外发布震情、灾情信息，须经州政府同意并由指挥长最终签发。</a:t>
            </a:r>
            <a:br>
              <a:rPr lang="en-US" sz="1600" b="0" i="0" u="none" strike="noStrike">
                <a:solidFill>
                  <a:srgbClr val="1F2329"/>
                </a:solidFill>
                <a:latin typeface="Noto Sans SC"/>
                <a:ea typeface="Noto Sans SC"/>
                <a:cs typeface="Noto Sans SC"/>
                <a:sym typeface="Noto Sans SC"/>
              </a:rPr>
            </a:br>
            <a:r>
              <a:rPr lang="en-US" sz="1300" b="0" i="0" u="none" strike="noStrike">
                <a:solidFill>
                  <a:srgbClr val="4B5563"/>
                </a:solidFill>
                <a:latin typeface="Noto Sans SC"/>
                <a:ea typeface="Noto Sans SC"/>
                <a:cs typeface="Noto Sans SC"/>
                <a:sym typeface="Noto Sans SC"/>
              </a:rPr>
              <a:t>●</a:t>
            </a:r>
            <a:r>
              <a:rPr lang="en-US" sz="1300" b="1" i="0" u="none" strike="noStrike">
                <a:solidFill>
                  <a:srgbClr val="4B5563"/>
                </a:solidFill>
                <a:latin typeface="Noto Sans SC"/>
                <a:ea typeface="Noto Sans SC"/>
                <a:cs typeface="Noto Sans SC"/>
                <a:sym typeface="Noto Sans SC"/>
              </a:rPr>
              <a:t>规范管理：</a:t>
            </a:r>
            <a:r>
              <a:rPr lang="en-US" sz="1300" b="0" i="0" u="none" strike="noStrike">
                <a:solidFill>
                  <a:srgbClr val="4B5563"/>
                </a:solidFill>
                <a:latin typeface="Noto Sans SC"/>
                <a:ea typeface="Noto Sans SC"/>
                <a:cs typeface="Noto Sans SC"/>
                <a:sym typeface="Noto Sans SC"/>
              </a:rPr>
              <a:t>严格执行新闻发布制度，严禁任何单位或个人擅自发布未经核实的信息，确保发布信息的权威性与严肃性。</a:t>
            </a:r>
            <a:endParaRPr lang="en-US" sz="1300" b="0" i="0" u="none" strike="noStrike">
              <a:solidFill>
                <a:srgbClr val="4B5563"/>
              </a:solidFill>
              <a:latin typeface="Noto Sans SC"/>
              <a:ea typeface="Noto Sans SC"/>
              <a:cs typeface="Noto Sans SC"/>
              <a:sym typeface="Noto Sans SC"/>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02 核心框架及重点条款解读</a:t>
            </a:r>
            <a:endParaRPr lang="en-US" sz="1100"/>
          </a:p>
        </p:txBody>
      </p:sp>
      <p:sp>
        <p:nvSpPr>
          <p:cNvPr id="4" name="AutoShape 4"/>
          <p:cNvSpPr/>
          <p:nvPr/>
        </p:nvSpPr>
        <p:spPr>
          <a:xfrm>
            <a:off x="762000" y="2159000"/>
            <a:ext cx="5207000" cy="1460500"/>
          </a:xfrm>
          <a:prstGeom prst="roundRect">
            <a:avLst>
              <a:gd name="adj" fmla="val 0"/>
            </a:avLst>
          </a:prstGeom>
          <a:solidFill>
            <a:srgbClr val="F3F4F6">
              <a:alpha val="70000"/>
            </a:srgbClr>
          </a:solidFill>
          <a:ln w="25400" cap="flat" cmpd="sng">
            <a:noFill/>
            <a:prstDash val="solid"/>
            <a:round/>
          </a:ln>
        </p:spPr>
        <p:txBody>
          <a:bodyPr vert="horz" wrap="square" lIns="63500" tIns="63500" rIns="63500" bIns="63500" rtlCol="0" anchor="ctr"/>
          <a:lstStyle/>
          <a:p>
            <a:pPr algn="ctr">
              <a:defRPr/>
            </a:pPr>
          </a:p>
        </p:txBody>
      </p:sp>
      <p:sp>
        <p:nvSpPr>
          <p:cNvPr id="5" name="AutoShape 5"/>
          <p:cNvSpPr/>
          <p:nvPr/>
        </p:nvSpPr>
        <p:spPr>
          <a:xfrm>
            <a:off x="952500" y="2311400"/>
            <a:ext cx="4826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01 震后工作有序衔接与规划</a:t>
            </a:r>
            <a:endParaRPr lang="en-US" sz="1100"/>
          </a:p>
        </p:txBody>
      </p:sp>
      <p:sp>
        <p:nvSpPr>
          <p:cNvPr id="6" name="AutoShape 6"/>
          <p:cNvSpPr/>
          <p:nvPr/>
        </p:nvSpPr>
        <p:spPr>
          <a:xfrm>
            <a:off x="952500" y="2730500"/>
            <a:ext cx="4826000" cy="825500"/>
          </a:xfrm>
          <a:prstGeom prst="rect">
            <a:avLst/>
          </a:prstGeom>
          <a:noFill/>
          <a:ln w="12700" cap="flat" cmpd="sng">
            <a:noFill/>
            <a:prstDash val="solid"/>
            <a:round/>
          </a:ln>
        </p:spPr>
        <p:txBody>
          <a:bodyPr vert="horz" wrap="square" lIns="0" tIns="0" rIns="0" bIns="0" rtlCol="0" anchor="ctr" anchorCtr="0"/>
          <a:lstStyle/>
          <a:p>
            <a:pPr marL="0" indent="0" algn="l">
              <a:lnSpc>
                <a:spcPct val="108000"/>
              </a:lnSpc>
              <a:defRPr/>
            </a:pPr>
            <a:r>
              <a:rPr lang="en-US" sz="1300" b="0" i="0" u="none" strike="noStrike">
                <a:solidFill>
                  <a:srgbClr val="4B5563"/>
                </a:solidFill>
                <a:latin typeface="Noto Sans SC"/>
                <a:ea typeface="Noto Sans SC"/>
                <a:cs typeface="Noto Sans SC"/>
                <a:sym typeface="Noto Sans SC"/>
              </a:rPr>
              <a:t>应急响应终止后，迅速开展震害考察，为抗震标准修订提供实证数据；同步配合编制灾后重建规划，并联动修编城市抗震防灾专项规划，确保灾后恢复重建科学、有序、安全推进。</a:t>
            </a:r>
            <a:endParaRPr lang="en-US" sz="1100"/>
          </a:p>
        </p:txBody>
      </p:sp>
      <p:sp>
        <p:nvSpPr>
          <p:cNvPr id="7" name="AutoShape 7"/>
          <p:cNvSpPr/>
          <p:nvPr/>
        </p:nvSpPr>
        <p:spPr>
          <a:xfrm>
            <a:off x="762000" y="3937000"/>
            <a:ext cx="5207000" cy="2413000"/>
          </a:xfrm>
          <a:prstGeom prst="roundRect">
            <a:avLst>
              <a:gd name="adj" fmla="val 0"/>
            </a:avLst>
          </a:prstGeom>
          <a:solidFill>
            <a:srgbClr val="F3F4F6">
              <a:alpha val="70000"/>
            </a:srgbClr>
          </a:solidFill>
          <a:ln w="25400" cap="flat" cmpd="sng">
            <a:noFill/>
            <a:prstDash val="solid"/>
            <a:round/>
          </a:ln>
        </p:spPr>
        <p:txBody>
          <a:bodyPr vert="horz" wrap="square" lIns="63500" tIns="63500" rIns="63500" bIns="63500" rtlCol="0" anchor="ctr"/>
          <a:lstStyle/>
          <a:p>
            <a:pPr algn="ctr">
              <a:defRPr/>
            </a:pPr>
          </a:p>
        </p:txBody>
      </p:sp>
      <p:sp>
        <p:nvSpPr>
          <p:cNvPr id="8" name="AutoShape 8"/>
          <p:cNvSpPr/>
          <p:nvPr/>
        </p:nvSpPr>
        <p:spPr>
          <a:xfrm>
            <a:off x="952500" y="4089400"/>
            <a:ext cx="4826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02 应急保障四大关键抓手</a:t>
            </a:r>
            <a:endParaRPr lang="en-US" sz="1100"/>
          </a:p>
        </p:txBody>
      </p:sp>
      <p:sp>
        <p:nvSpPr>
          <p:cNvPr id="9" name="AutoShape 9"/>
          <p:cNvSpPr/>
          <p:nvPr/>
        </p:nvSpPr>
        <p:spPr>
          <a:xfrm>
            <a:off x="952500" y="4546600"/>
            <a:ext cx="2387600" cy="787400"/>
          </a:xfrm>
          <a:prstGeom prst="roundRect">
            <a:avLst>
              <a:gd name="adj" fmla="val 0"/>
            </a:avLst>
          </a:prstGeom>
          <a:solidFill>
            <a:srgbClr val="E5E7EB">
              <a:alpha val="60000"/>
            </a:srgbClr>
          </a:solidFill>
          <a:ln w="25400" cap="flat" cmpd="sng">
            <a:noFill/>
            <a:prstDash val="solid"/>
            <a:round/>
          </a:ln>
        </p:spPr>
        <p:txBody>
          <a:bodyPr vert="horz" wrap="square" lIns="63500" tIns="63500" rIns="63500" bIns="63500" rtlCol="0" anchor="ctr"/>
          <a:lstStyle/>
          <a:p>
            <a:pPr algn="ctr">
              <a:defRPr/>
            </a:pPr>
          </a:p>
        </p:txBody>
      </p:sp>
      <p:sp>
        <p:nvSpPr>
          <p:cNvPr id="10" name="AutoShape 10"/>
          <p:cNvSpPr/>
          <p:nvPr/>
        </p:nvSpPr>
        <p:spPr>
          <a:xfrm>
            <a:off x="1016000" y="4610100"/>
            <a:ext cx="2260600" cy="698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400" b="1" i="0" u="none" strike="noStrike">
                <a:solidFill>
                  <a:srgbClr val="333333"/>
                </a:solidFill>
                <a:latin typeface="Noto Sans SC"/>
                <a:ea typeface="Noto Sans SC"/>
                <a:cs typeface="Noto Sans SC"/>
                <a:sym typeface="Noto Sans SC"/>
              </a:rPr>
              <a:t>物资装备标准化</a:t>
            </a:r>
            <a:endParaRPr lang="en-US" sz="1100"/>
          </a:p>
          <a:p>
            <a:pPr marL="0" indent="0" algn="l">
              <a:lnSpc>
                <a:spcPct val="125000"/>
              </a:lnSpc>
            </a:pPr>
            <a:r>
              <a:rPr lang="en-US" sz="1200" b="0" i="0" u="none" strike="noStrike">
                <a:solidFill>
                  <a:srgbClr val="6B7280"/>
                </a:solidFill>
                <a:latin typeface="Noto Sans SC"/>
                <a:ea typeface="Noto Sans SC"/>
                <a:cs typeface="Noto Sans SC"/>
                <a:sym typeface="Noto Sans SC"/>
              </a:rPr>
              <a:t>建立动态物资台账，配套三类标准化应急装备清单，保障储备充足。</a:t>
            </a:r>
            <a:endParaRPr lang="en-US" sz="1200" b="0" i="0" u="none" strike="noStrike">
              <a:solidFill>
                <a:srgbClr val="6B7280"/>
              </a:solidFill>
              <a:latin typeface="Noto Sans SC"/>
              <a:ea typeface="Noto Sans SC"/>
              <a:cs typeface="Noto Sans SC"/>
              <a:sym typeface="Noto Sans SC"/>
            </a:endParaRPr>
          </a:p>
        </p:txBody>
      </p:sp>
      <p:sp>
        <p:nvSpPr>
          <p:cNvPr id="11" name="AutoShape 11"/>
          <p:cNvSpPr/>
          <p:nvPr/>
        </p:nvSpPr>
        <p:spPr>
          <a:xfrm>
            <a:off x="3429000" y="4546600"/>
            <a:ext cx="2387600" cy="787400"/>
          </a:xfrm>
          <a:prstGeom prst="roundRect">
            <a:avLst>
              <a:gd name="adj" fmla="val 0"/>
            </a:avLst>
          </a:prstGeom>
          <a:solidFill>
            <a:srgbClr val="E5E7EB">
              <a:alpha val="60000"/>
            </a:srgbClr>
          </a:solidFill>
          <a:ln w="25400" cap="flat" cmpd="sng">
            <a:noFill/>
            <a:prstDash val="solid"/>
            <a:round/>
          </a:ln>
        </p:spPr>
        <p:txBody>
          <a:bodyPr vert="horz" wrap="square" lIns="63500" tIns="63500" rIns="63500" bIns="63500" rtlCol="0" anchor="ctr"/>
          <a:lstStyle/>
          <a:p>
            <a:pPr algn="ctr">
              <a:defRPr/>
            </a:pPr>
          </a:p>
        </p:txBody>
      </p:sp>
      <p:sp>
        <p:nvSpPr>
          <p:cNvPr id="12" name="AutoShape 12"/>
          <p:cNvSpPr/>
          <p:nvPr/>
        </p:nvSpPr>
        <p:spPr>
          <a:xfrm>
            <a:off x="3492500" y="4610100"/>
            <a:ext cx="2260600" cy="698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400" b="1" i="0" u="none" strike="noStrike">
                <a:solidFill>
                  <a:srgbClr val="333333"/>
                </a:solidFill>
                <a:latin typeface="Noto Sans SC"/>
                <a:ea typeface="Noto Sans SC"/>
                <a:cs typeface="Noto Sans SC"/>
                <a:sym typeface="Noto Sans SC"/>
              </a:rPr>
              <a:t>专业队伍规范化</a:t>
            </a:r>
            <a:endParaRPr lang="en-US" sz="1100"/>
          </a:p>
          <a:p>
            <a:pPr marL="0" indent="0" algn="l">
              <a:lnSpc>
                <a:spcPct val="125000"/>
              </a:lnSpc>
            </a:pPr>
            <a:r>
              <a:rPr lang="en-US" sz="1200" b="0" i="0" u="none" strike="noStrike">
                <a:solidFill>
                  <a:srgbClr val="6B7280"/>
                </a:solidFill>
                <a:latin typeface="Noto Sans SC"/>
                <a:ea typeface="Noto Sans SC"/>
                <a:cs typeface="Noto Sans SC"/>
                <a:sym typeface="Noto Sans SC"/>
              </a:rPr>
              <a:t>组建管理指挥、震害评估、工程抢险三支专业队伍，强化实战能力。</a:t>
            </a:r>
            <a:endParaRPr lang="en-US" sz="1200" b="0" i="0" u="none" strike="noStrike">
              <a:solidFill>
                <a:srgbClr val="6B7280"/>
              </a:solidFill>
              <a:latin typeface="Noto Sans SC"/>
              <a:ea typeface="Noto Sans SC"/>
              <a:cs typeface="Noto Sans SC"/>
              <a:sym typeface="Noto Sans SC"/>
            </a:endParaRPr>
          </a:p>
        </p:txBody>
      </p:sp>
      <p:sp>
        <p:nvSpPr>
          <p:cNvPr id="13" name="AutoShape 13"/>
          <p:cNvSpPr/>
          <p:nvPr/>
        </p:nvSpPr>
        <p:spPr>
          <a:xfrm>
            <a:off x="952500" y="5435600"/>
            <a:ext cx="2387600" cy="787400"/>
          </a:xfrm>
          <a:prstGeom prst="roundRect">
            <a:avLst>
              <a:gd name="adj" fmla="val 0"/>
            </a:avLst>
          </a:prstGeom>
          <a:solidFill>
            <a:srgbClr val="E5E7EB">
              <a:alpha val="60000"/>
            </a:srgbClr>
          </a:solidFill>
          <a:ln w="25400" cap="flat" cmpd="sng">
            <a:noFill/>
            <a:prstDash val="solid"/>
            <a:round/>
          </a:ln>
        </p:spPr>
        <p:txBody>
          <a:bodyPr vert="horz" wrap="square" lIns="63500" tIns="63500" rIns="63500" bIns="63500" rtlCol="0" anchor="ctr"/>
          <a:lstStyle/>
          <a:p>
            <a:pPr algn="ctr">
              <a:defRPr/>
            </a:pPr>
          </a:p>
        </p:txBody>
      </p:sp>
      <p:sp>
        <p:nvSpPr>
          <p:cNvPr id="14" name="AutoShape 14"/>
          <p:cNvSpPr/>
          <p:nvPr/>
        </p:nvSpPr>
        <p:spPr>
          <a:xfrm>
            <a:off x="1016000" y="5499100"/>
            <a:ext cx="2260600" cy="698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400" b="1" i="0" u="none" strike="noStrike">
                <a:solidFill>
                  <a:srgbClr val="333333"/>
                </a:solidFill>
                <a:latin typeface="Noto Sans SC"/>
                <a:ea typeface="Noto Sans SC"/>
                <a:cs typeface="Noto Sans SC"/>
                <a:sym typeface="Noto Sans SC"/>
              </a:rPr>
              <a:t>实战演练常态化</a:t>
            </a:r>
            <a:endParaRPr lang="en-US" sz="1100"/>
          </a:p>
          <a:p>
            <a:pPr marL="0" indent="0" algn="l">
              <a:lnSpc>
                <a:spcPct val="125000"/>
              </a:lnSpc>
            </a:pPr>
            <a:r>
              <a:rPr lang="en-US" sz="1200" b="0" i="0" u="none" strike="noStrike">
                <a:solidFill>
                  <a:srgbClr val="6B7280"/>
                </a:solidFill>
                <a:latin typeface="Noto Sans SC"/>
                <a:ea typeface="Noto Sans SC"/>
                <a:cs typeface="Noto Sans SC"/>
                <a:sym typeface="Noto Sans SC"/>
              </a:rPr>
              <a:t>每年至少组织1次桌面推演或实战综合演练，提升协同处置水平。</a:t>
            </a:r>
            <a:endParaRPr lang="en-US" sz="1200" b="0" i="0" u="none" strike="noStrike">
              <a:solidFill>
                <a:srgbClr val="6B7280"/>
              </a:solidFill>
              <a:latin typeface="Noto Sans SC"/>
              <a:ea typeface="Noto Sans SC"/>
              <a:cs typeface="Noto Sans SC"/>
              <a:sym typeface="Noto Sans SC"/>
            </a:endParaRPr>
          </a:p>
        </p:txBody>
      </p:sp>
      <p:sp>
        <p:nvSpPr>
          <p:cNvPr id="15" name="AutoShape 15"/>
          <p:cNvSpPr/>
          <p:nvPr/>
        </p:nvSpPr>
        <p:spPr>
          <a:xfrm>
            <a:off x="3429000" y="5435600"/>
            <a:ext cx="2387600" cy="787400"/>
          </a:xfrm>
          <a:prstGeom prst="roundRect">
            <a:avLst>
              <a:gd name="adj" fmla="val 0"/>
            </a:avLst>
          </a:prstGeom>
          <a:solidFill>
            <a:srgbClr val="E5E7EB">
              <a:alpha val="60000"/>
            </a:srgbClr>
          </a:solidFill>
          <a:ln w="25400" cap="flat" cmpd="sng">
            <a:noFill/>
            <a:prstDash val="solid"/>
            <a:round/>
          </a:ln>
        </p:spPr>
        <p:txBody>
          <a:bodyPr vert="horz" wrap="square" lIns="63500" tIns="63500" rIns="63500" bIns="63500" rtlCol="0" anchor="ctr"/>
          <a:lstStyle/>
          <a:p>
            <a:pPr algn="ctr">
              <a:defRPr/>
            </a:pPr>
          </a:p>
        </p:txBody>
      </p:sp>
      <p:sp>
        <p:nvSpPr>
          <p:cNvPr id="16" name="AutoShape 16"/>
          <p:cNvSpPr/>
          <p:nvPr/>
        </p:nvSpPr>
        <p:spPr>
          <a:xfrm>
            <a:off x="3492500" y="5499100"/>
            <a:ext cx="2260600" cy="6985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400" b="1" i="0" u="none" strike="noStrike">
                <a:solidFill>
                  <a:srgbClr val="333333"/>
                </a:solidFill>
                <a:latin typeface="Noto Sans SC"/>
                <a:ea typeface="Noto Sans SC"/>
                <a:cs typeface="Noto Sans SC"/>
                <a:sym typeface="Noto Sans SC"/>
              </a:rPr>
              <a:t>责任奖惩制度化</a:t>
            </a:r>
            <a:endParaRPr lang="en-US" sz="1100"/>
          </a:p>
          <a:p>
            <a:pPr marL="0" indent="0" algn="l">
              <a:lnSpc>
                <a:spcPct val="125000"/>
              </a:lnSpc>
            </a:pPr>
            <a:r>
              <a:rPr lang="en-US" sz="1200" b="0" i="0" u="none" strike="noStrike">
                <a:solidFill>
                  <a:srgbClr val="6B7280"/>
                </a:solidFill>
                <a:latin typeface="Noto Sans SC"/>
                <a:ea typeface="Noto Sans SC"/>
                <a:cs typeface="Noto Sans SC"/>
                <a:sym typeface="Noto Sans SC"/>
              </a:rPr>
              <a:t>明确表彰奖励情形与7类责任追究行为，压实属地与部门责任。</a:t>
            </a:r>
            <a:endParaRPr lang="en-US" sz="1200" b="0" i="0" u="none" strike="noStrike">
              <a:solidFill>
                <a:srgbClr val="6B7280"/>
              </a:solidFill>
              <a:latin typeface="Noto Sans SC"/>
              <a:ea typeface="Noto Sans SC"/>
              <a:cs typeface="Noto Sans SC"/>
              <a:sym typeface="Noto Sans SC"/>
            </a:endParaRPr>
          </a:p>
        </p:txBody>
      </p:sp>
      <p:pic>
        <p:nvPicPr>
          <p:cNvPr id="17" name="Picture 17"/>
          <p:cNvPicPr>
            <a:picLocks noChangeAspect="1"/>
          </p:cNvPicPr>
          <p:nvPr/>
        </p:nvPicPr>
        <p:blipFill>
          <a:blip r:embed="rId2"/>
          <a:srcRect t="1975" b="1975"/>
          <a:stretch>
            <a:fillRect/>
          </a:stretch>
        </p:blipFill>
        <p:spPr>
          <a:xfrm>
            <a:off x="6223000" y="2159000"/>
            <a:ext cx="2730500" cy="1968500"/>
          </a:xfrm>
          <a:prstGeom prst="rect">
            <a:avLst/>
          </a:prstGeom>
          <a:noFill/>
          <a:ln w="12700" cap="flat" cmpd="sng">
            <a:solidFill>
              <a:srgbClr val="D1D5DB">
                <a:alpha val="100000"/>
              </a:srgbClr>
            </a:solidFill>
            <a:prstDash val="solid"/>
            <a:round/>
          </a:ln>
        </p:spPr>
      </p:pic>
      <p:pic>
        <p:nvPicPr>
          <p:cNvPr id="18" name="Picture 18"/>
          <p:cNvPicPr>
            <a:picLocks noChangeAspect="1"/>
          </p:cNvPicPr>
          <p:nvPr/>
        </p:nvPicPr>
        <p:blipFill>
          <a:blip r:embed="rId3"/>
          <a:srcRect l="10955" r="10955"/>
          <a:stretch>
            <a:fillRect/>
          </a:stretch>
        </p:blipFill>
        <p:spPr>
          <a:xfrm>
            <a:off x="9080500" y="2159000"/>
            <a:ext cx="2730500" cy="1968500"/>
          </a:xfrm>
          <a:prstGeom prst="rect">
            <a:avLst/>
          </a:prstGeom>
          <a:noFill/>
          <a:ln w="12700" cap="flat" cmpd="sng">
            <a:solidFill>
              <a:srgbClr val="D1D5DB">
                <a:alpha val="100000"/>
              </a:srgbClr>
            </a:solidFill>
            <a:prstDash val="solid"/>
            <a:round/>
          </a:ln>
        </p:spPr>
      </p:pic>
      <p:sp>
        <p:nvSpPr>
          <p:cNvPr id="19" name="AutoShape 19"/>
          <p:cNvSpPr/>
          <p:nvPr/>
        </p:nvSpPr>
        <p:spPr>
          <a:xfrm>
            <a:off x="6223000" y="4381500"/>
            <a:ext cx="5588000" cy="2095500"/>
          </a:xfrm>
          <a:prstGeom prst="roundRect">
            <a:avLst>
              <a:gd name="adj" fmla="val 0"/>
            </a:avLst>
          </a:prstGeom>
          <a:solidFill>
            <a:srgbClr val="F3F4F6">
              <a:alpha val="70000"/>
            </a:srgbClr>
          </a:solidFill>
          <a:ln w="25400" cap="flat" cmpd="sng">
            <a:noFill/>
            <a:prstDash val="solid"/>
            <a:round/>
          </a:ln>
        </p:spPr>
        <p:txBody>
          <a:bodyPr vert="horz" wrap="square" lIns="63500" tIns="63500" rIns="63500" bIns="63500" rtlCol="0" anchor="ctr"/>
          <a:lstStyle/>
          <a:p>
            <a:pPr algn="ctr">
              <a:defRPr/>
            </a:pPr>
          </a:p>
        </p:txBody>
      </p:sp>
      <p:sp>
        <p:nvSpPr>
          <p:cNvPr id="20" name="AutoShape 20"/>
          <p:cNvSpPr/>
          <p:nvPr/>
        </p:nvSpPr>
        <p:spPr>
          <a:xfrm>
            <a:off x="6413500" y="4546600"/>
            <a:ext cx="5207000" cy="3556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600" b="1" i="0" u="none" strike="noStrike">
                <a:solidFill>
                  <a:srgbClr val="333333"/>
                </a:solidFill>
                <a:latin typeface="Noto Sans SC"/>
                <a:ea typeface="Noto Sans SC"/>
                <a:cs typeface="Noto Sans SC"/>
                <a:sym typeface="Noto Sans SC"/>
              </a:rPr>
              <a:t>03 九大应急保障体系全覆盖</a:t>
            </a:r>
            <a:endParaRPr lang="en-US" sz="1100"/>
          </a:p>
        </p:txBody>
      </p:sp>
      <p:sp>
        <p:nvSpPr>
          <p:cNvPr id="21" name="AutoShape 21"/>
          <p:cNvSpPr/>
          <p:nvPr/>
        </p:nvSpPr>
        <p:spPr>
          <a:xfrm>
            <a:off x="6413500" y="4978400"/>
            <a:ext cx="5207000" cy="1397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300" b="0" i="0" u="none" strike="noStrike">
                <a:solidFill>
                  <a:srgbClr val="4B5563"/>
                </a:solidFill>
                <a:latin typeface="Noto Sans SC"/>
                <a:ea typeface="Noto Sans SC"/>
                <a:cs typeface="Noto Sans SC"/>
                <a:sym typeface="Noto Sans SC"/>
              </a:rPr>
              <a:t>构建覆盖</a:t>
            </a:r>
            <a:r>
              <a:rPr lang="en-US" sz="1300" b="1" i="0" u="none" strike="noStrike">
                <a:solidFill>
                  <a:srgbClr val="4B5563"/>
                </a:solidFill>
                <a:latin typeface="Noto Sans SC"/>
                <a:ea typeface="Noto Sans SC"/>
                <a:cs typeface="Noto Sans SC"/>
                <a:sym typeface="Noto Sans SC"/>
              </a:rPr>
              <a:t>通信、物资装备、专业队伍、技术储备、宣传培训、年度演练、监督检查、奖惩机制、新闻发布</a:t>
            </a:r>
            <a:r>
              <a:rPr lang="en-US" sz="1300" b="0" i="0" u="none" strike="noStrike">
                <a:solidFill>
                  <a:srgbClr val="4B5563"/>
                </a:solidFill>
                <a:latin typeface="Noto Sans SC"/>
                <a:ea typeface="Noto Sans SC"/>
                <a:cs typeface="Noto Sans SC"/>
                <a:sym typeface="Noto Sans SC"/>
              </a:rPr>
              <a:t>的九大保障体系，形成“事前预防、事中响应、事后恢复”的全链条闭环管理。通过全方位的制度保障与资源支撑，确保地震应急预案从方案规划到实战落地的高效转化，全面提升区域防灾减灾救灾的综合能力。</a:t>
            </a:r>
            <a:endParaRPr lang="en-US" sz="11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cap="flat" cmpd="sng">
            <a:solidFill>
              <a:srgbClr val="E6CFCF">
                <a:alpha val="30000"/>
              </a:srgbClr>
            </a:solid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03 本地化特色</a:t>
            </a:r>
            <a:endParaRPr lang="en-US" sz="1100"/>
          </a:p>
        </p:txBody>
      </p:sp>
      <p:sp>
        <p:nvSpPr>
          <p:cNvPr id="4" name="AutoShape 4"/>
          <p:cNvSpPr/>
          <p:nvPr/>
        </p:nvSpPr>
        <p:spPr>
          <a:xfrm>
            <a:off x="762000" y="1651000"/>
            <a:ext cx="10668000" cy="889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500" b="0" i="0" u="none" strike="noStrike">
                <a:solidFill>
                  <a:srgbClr val="4B5563"/>
                </a:solidFill>
                <a:latin typeface="Noto Sans SC"/>
                <a:ea typeface="Noto Sans SC"/>
                <a:cs typeface="Noto Sans SC"/>
                <a:sym typeface="Noto Sans SC"/>
              </a:rPr>
              <a:t>本《预案》在对标自治区通用预案的基础上，紧密结合博州地域特点与应急管理实际需求，进行了多项针对性的本地化创新与优化，进一步增强了预案的实用性、针对性和可操作性，使其更贴合基层应急处置的现实场景。</a:t>
            </a:r>
            <a:endParaRPr lang="en-US" sz="1100"/>
          </a:p>
        </p:txBody>
      </p:sp>
      <p:sp>
        <p:nvSpPr>
          <p:cNvPr id="5" name="AutoShape 5"/>
          <p:cNvSpPr/>
          <p:nvPr/>
        </p:nvSpPr>
        <p:spPr>
          <a:xfrm>
            <a:off x="762000" y="26670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6" name="AutoShape 6"/>
          <p:cNvSpPr/>
          <p:nvPr/>
        </p:nvSpPr>
        <p:spPr>
          <a:xfrm>
            <a:off x="952500" y="27686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01. 增设村镇专项处置工作组</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针对农牧区土木结构危房占比高的现状，设立专项工作组，针对性规范危房排查、疏散安置与应急处置流程，筑牢农牧区抗震救灾防线。</a:t>
            </a:r>
            <a:endParaRPr lang="en-US" sz="1300" b="0" i="0" u="none" strike="noStrike">
              <a:solidFill>
                <a:srgbClr val="6B7280"/>
              </a:solidFill>
              <a:latin typeface="Noto Sans SC"/>
              <a:ea typeface="Noto Sans SC"/>
              <a:cs typeface="Noto Sans SC"/>
              <a:sym typeface="Noto Sans SC"/>
            </a:endParaRPr>
          </a:p>
        </p:txBody>
      </p:sp>
      <p:sp>
        <p:nvSpPr>
          <p:cNvPr id="7" name="AutoShape 7"/>
          <p:cNvSpPr/>
          <p:nvPr/>
        </p:nvSpPr>
        <p:spPr>
          <a:xfrm>
            <a:off x="762000" y="38862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8" name="AutoShape 8"/>
          <p:cNvSpPr/>
          <p:nvPr/>
        </p:nvSpPr>
        <p:spPr>
          <a:xfrm>
            <a:off x="952500" y="39878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02. 细化中小有感地震处置流程</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填补自治区预案在4.0—5.0级地震处置上的细则空白，明确分级响应标准、现场处置要点与信息报送机制，实现精准高效应对。</a:t>
            </a:r>
            <a:endParaRPr lang="en-US" sz="1300" b="0" i="0" u="none" strike="noStrike">
              <a:solidFill>
                <a:srgbClr val="6B7280"/>
              </a:solidFill>
              <a:latin typeface="Noto Sans SC"/>
              <a:ea typeface="Noto Sans SC"/>
              <a:cs typeface="Noto Sans SC"/>
              <a:sym typeface="Noto Sans SC"/>
            </a:endParaRPr>
          </a:p>
        </p:txBody>
      </p:sp>
      <p:sp>
        <p:nvSpPr>
          <p:cNvPr id="9" name="AutoShape 9"/>
          <p:cNvSpPr/>
          <p:nvPr/>
        </p:nvSpPr>
        <p:spPr>
          <a:xfrm>
            <a:off x="762000" y="51054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0" name="AutoShape 10"/>
          <p:cNvSpPr/>
          <p:nvPr/>
        </p:nvSpPr>
        <p:spPr>
          <a:xfrm>
            <a:off x="952500" y="52070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03. 统一全套标准化报表体系</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制定涵盖灾情速报、物资调配、人员安置等全流程的标准化报表，统一数据口径与填报规范，提升基层信息报送效率与数据准确性。</a:t>
            </a:r>
            <a:endParaRPr lang="en-US" sz="1300" b="0" i="0" u="none" strike="noStrike">
              <a:solidFill>
                <a:srgbClr val="6B7280"/>
              </a:solidFill>
              <a:latin typeface="Noto Sans SC"/>
              <a:ea typeface="Noto Sans SC"/>
              <a:cs typeface="Noto Sans SC"/>
              <a:sym typeface="Noto Sans SC"/>
            </a:endParaRPr>
          </a:p>
        </p:txBody>
      </p:sp>
      <p:sp>
        <p:nvSpPr>
          <p:cNvPr id="11" name="AutoShape 11"/>
          <p:cNvSpPr/>
          <p:nvPr/>
        </p:nvSpPr>
        <p:spPr>
          <a:xfrm>
            <a:off x="6223000" y="26670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2" name="AutoShape 12"/>
          <p:cNvSpPr/>
          <p:nvPr/>
        </p:nvSpPr>
        <p:spPr>
          <a:xfrm>
            <a:off x="6413500" y="27686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04. 量化应急装备配置与储备</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结合博州应急需求，对救援装备、生活物资等的种类、数量、存放点位进行量化明确，使物资储备更具针对性，避免资源闲置与短缺。</a:t>
            </a:r>
            <a:endParaRPr lang="en-US" sz="1300" b="0" i="0" u="none" strike="noStrike">
              <a:solidFill>
                <a:srgbClr val="6B7280"/>
              </a:solidFill>
              <a:latin typeface="Noto Sans SC"/>
              <a:ea typeface="Noto Sans SC"/>
              <a:cs typeface="Noto Sans SC"/>
              <a:sym typeface="Noto Sans SC"/>
            </a:endParaRPr>
          </a:p>
        </p:txBody>
      </p:sp>
      <p:sp>
        <p:nvSpPr>
          <p:cNvPr id="13" name="AutoShape 13"/>
          <p:cNvSpPr/>
          <p:nvPr/>
        </p:nvSpPr>
        <p:spPr>
          <a:xfrm>
            <a:off x="6223000" y="38862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4" name="AutoShape 14"/>
          <p:cNvSpPr/>
          <p:nvPr/>
        </p:nvSpPr>
        <p:spPr>
          <a:xfrm>
            <a:off x="6413500" y="39878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05. 实行“双指挥长”统筹架构</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建立“党政双指挥长”机制，统筹党建引领与应急指挥调度，强化党对应急工作的全面领导，确保应急处置与民生保障高效协同。</a:t>
            </a:r>
            <a:endParaRPr lang="en-US" sz="1300" b="0" i="0" u="none" strike="noStrike">
              <a:solidFill>
                <a:srgbClr val="6B7280"/>
              </a:solidFill>
              <a:latin typeface="Noto Sans SC"/>
              <a:ea typeface="Noto Sans SC"/>
              <a:cs typeface="Noto Sans SC"/>
              <a:sym typeface="Noto Sans SC"/>
            </a:endParaRPr>
          </a:p>
        </p:txBody>
      </p:sp>
      <p:sp>
        <p:nvSpPr>
          <p:cNvPr id="15" name="AutoShape 15"/>
          <p:cNvSpPr/>
          <p:nvPr/>
        </p:nvSpPr>
        <p:spPr>
          <a:xfrm>
            <a:off x="6223000" y="5105400"/>
            <a:ext cx="5207000" cy="11176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6" name="AutoShape 16"/>
          <p:cNvSpPr/>
          <p:nvPr/>
        </p:nvSpPr>
        <p:spPr>
          <a:xfrm>
            <a:off x="6413500" y="5207000"/>
            <a:ext cx="4826000" cy="952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06. 明确公共建筑优先保障机制</a:t>
            </a:r>
            <a:endParaRPr lang="en-US" sz="1100"/>
          </a:p>
          <a:p>
            <a:pPr marL="0" indent="0" algn="l">
              <a:lnSpc>
                <a:spcPct val="108000"/>
              </a:lnSpc>
              <a:spcBef>
                <a:spcPts val="600"/>
              </a:spcBef>
            </a:pPr>
            <a:r>
              <a:rPr lang="en-US" sz="1300" b="0" i="0" u="none" strike="noStrike">
                <a:solidFill>
                  <a:srgbClr val="6B7280"/>
                </a:solidFill>
                <a:latin typeface="Noto Sans SC"/>
                <a:ea typeface="Noto Sans SC"/>
                <a:cs typeface="Noto Sans SC"/>
                <a:sym typeface="Noto Sans SC"/>
              </a:rPr>
              <a:t>将学校、医院等关键公共建筑列为优先保障对象，明确震后优先鉴定、抢修和安置的工作原则，保障公共服务功能快速恢复。</a:t>
            </a:r>
            <a:endParaRPr lang="en-US" sz="1300" b="0" i="0" u="none" strike="noStrike">
              <a:solidFill>
                <a:srgbClr val="6B7280"/>
              </a:solidFill>
              <a:latin typeface="Noto Sans SC"/>
              <a:ea typeface="Noto Sans SC"/>
              <a:cs typeface="Noto Sans SC"/>
              <a:sym typeface="Noto Sans SC"/>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03 贯彻落实与施行说明</a:t>
            </a:r>
            <a:endParaRPr lang="en-US" sz="1100"/>
          </a:p>
        </p:txBody>
      </p:sp>
      <p:sp>
        <p:nvSpPr>
          <p:cNvPr id="6" name="AutoShape 6"/>
          <p:cNvSpPr/>
          <p:nvPr>
            <p:custDataLst>
              <p:tags r:id="rId2"/>
            </p:custDataLst>
          </p:nvPr>
        </p:nvSpPr>
        <p:spPr>
          <a:xfrm>
            <a:off x="1444625" y="1796415"/>
            <a:ext cx="3238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7" name="AutoShape 7"/>
          <p:cNvSpPr/>
          <p:nvPr>
            <p:custDataLst>
              <p:tags r:id="rId3"/>
            </p:custDataLst>
          </p:nvPr>
        </p:nvSpPr>
        <p:spPr>
          <a:xfrm>
            <a:off x="1571625" y="1923415"/>
            <a:ext cx="2984500" cy="1460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01 修订本级预案</a:t>
            </a:r>
            <a:endParaRPr lang="en-US" sz="1100"/>
          </a:p>
          <a:p>
            <a:pPr marL="0" indent="0" algn="l">
              <a:lnSpc>
                <a:spcPct val="108000"/>
              </a:lnSpc>
              <a:spcBef>
                <a:spcPts val="800"/>
              </a:spcBef>
            </a:pPr>
            <a:r>
              <a:rPr lang="en-US" sz="1300" b="0" i="0" u="none" strike="noStrike">
                <a:solidFill>
                  <a:srgbClr val="525252"/>
                </a:solidFill>
                <a:latin typeface="Noto Sans SC"/>
                <a:ea typeface="Noto Sans SC"/>
                <a:cs typeface="Noto Sans SC"/>
                <a:sym typeface="Noto Sans SC"/>
              </a:rPr>
              <a:t>结合本地实际，参照本《预案》框架，细化完善本级地震应急预案，确保预案内容贴合辖区抗震救灾需求，具备可操作性。</a:t>
            </a:r>
            <a:endParaRPr lang="en-US" sz="1300" b="0" i="0" u="none" strike="noStrike">
              <a:solidFill>
                <a:srgbClr val="525252"/>
              </a:solidFill>
              <a:latin typeface="Noto Sans SC"/>
              <a:ea typeface="Noto Sans SC"/>
              <a:cs typeface="Noto Sans SC"/>
              <a:sym typeface="Noto Sans SC"/>
            </a:endParaRPr>
          </a:p>
        </p:txBody>
      </p:sp>
      <p:sp>
        <p:nvSpPr>
          <p:cNvPr id="8" name="AutoShape 8"/>
          <p:cNvSpPr/>
          <p:nvPr>
            <p:custDataLst>
              <p:tags r:id="rId4"/>
            </p:custDataLst>
          </p:nvPr>
        </p:nvSpPr>
        <p:spPr>
          <a:xfrm>
            <a:off x="4810125" y="1796415"/>
            <a:ext cx="3238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9" name="AutoShape 9"/>
          <p:cNvSpPr/>
          <p:nvPr>
            <p:custDataLst>
              <p:tags r:id="rId5"/>
            </p:custDataLst>
          </p:nvPr>
        </p:nvSpPr>
        <p:spPr>
          <a:xfrm>
            <a:off x="4937125" y="1923415"/>
            <a:ext cx="2984500" cy="1460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02 常态化实战演练</a:t>
            </a:r>
            <a:endParaRPr lang="en-US" sz="1100"/>
          </a:p>
          <a:p>
            <a:pPr marL="0" indent="0" algn="l">
              <a:lnSpc>
                <a:spcPct val="108000"/>
              </a:lnSpc>
              <a:spcBef>
                <a:spcPts val="800"/>
              </a:spcBef>
            </a:pPr>
            <a:r>
              <a:rPr lang="en-US" sz="1300" b="0" i="0" u="none" strike="noStrike">
                <a:solidFill>
                  <a:srgbClr val="525252"/>
                </a:solidFill>
                <a:latin typeface="Noto Sans SC"/>
                <a:ea typeface="Noto Sans SC"/>
                <a:cs typeface="Noto Sans SC"/>
                <a:sym typeface="Noto Sans SC"/>
              </a:rPr>
              <a:t>每年至少组织1次综合性应急演练，针对震情速报、人员疏散、抢险救援等关键环节开展推演，提升实战处置能力。</a:t>
            </a:r>
            <a:endParaRPr lang="en-US" sz="1300" b="0" i="0" u="none" strike="noStrike">
              <a:solidFill>
                <a:srgbClr val="525252"/>
              </a:solidFill>
              <a:latin typeface="Noto Sans SC"/>
              <a:ea typeface="Noto Sans SC"/>
              <a:cs typeface="Noto Sans SC"/>
              <a:sym typeface="Noto Sans SC"/>
            </a:endParaRPr>
          </a:p>
        </p:txBody>
      </p:sp>
      <p:sp>
        <p:nvSpPr>
          <p:cNvPr id="10" name="AutoShape 10"/>
          <p:cNvSpPr/>
          <p:nvPr>
            <p:custDataLst>
              <p:tags r:id="rId6"/>
            </p:custDataLst>
          </p:nvPr>
        </p:nvSpPr>
        <p:spPr>
          <a:xfrm>
            <a:off x="1444625" y="3828415"/>
            <a:ext cx="3238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1" name="AutoShape 11"/>
          <p:cNvSpPr/>
          <p:nvPr>
            <p:custDataLst>
              <p:tags r:id="rId7"/>
            </p:custDataLst>
          </p:nvPr>
        </p:nvSpPr>
        <p:spPr>
          <a:xfrm>
            <a:off x="1571625" y="3955415"/>
            <a:ext cx="2984500" cy="1460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03 健全支撑保障体系</a:t>
            </a:r>
            <a:endParaRPr lang="en-US" sz="1100"/>
          </a:p>
          <a:p>
            <a:pPr marL="0" indent="0" algn="l">
              <a:lnSpc>
                <a:spcPct val="108000"/>
              </a:lnSpc>
              <a:spcBef>
                <a:spcPts val="800"/>
              </a:spcBef>
            </a:pPr>
            <a:r>
              <a:rPr lang="en-US" sz="1300" b="0" i="0" u="none" strike="noStrike">
                <a:solidFill>
                  <a:srgbClr val="525252"/>
                </a:solidFill>
                <a:latin typeface="Noto Sans SC"/>
                <a:ea typeface="Noto Sans SC"/>
                <a:cs typeface="Noto Sans SC"/>
                <a:sym typeface="Noto Sans SC"/>
              </a:rPr>
              <a:t>建立应急物资储备库，动态补充救援装备；组建地震应急专家组，完善技术支撑机制，为应急决策提供科学依据。</a:t>
            </a:r>
            <a:endParaRPr lang="en-US" sz="1300" b="0" i="0" u="none" strike="noStrike">
              <a:solidFill>
                <a:srgbClr val="525252"/>
              </a:solidFill>
              <a:latin typeface="Noto Sans SC"/>
              <a:ea typeface="Noto Sans SC"/>
              <a:cs typeface="Noto Sans SC"/>
              <a:sym typeface="Noto Sans SC"/>
            </a:endParaRPr>
          </a:p>
        </p:txBody>
      </p:sp>
      <p:sp>
        <p:nvSpPr>
          <p:cNvPr id="12" name="AutoShape 12"/>
          <p:cNvSpPr/>
          <p:nvPr>
            <p:custDataLst>
              <p:tags r:id="rId8"/>
            </p:custDataLst>
          </p:nvPr>
        </p:nvSpPr>
        <p:spPr>
          <a:xfrm>
            <a:off x="4810125" y="3828415"/>
            <a:ext cx="3238500" cy="1714500"/>
          </a:xfrm>
          <a:prstGeom prst="roundRect">
            <a:avLst>
              <a:gd name="adj" fmla="val 0"/>
            </a:avLst>
          </a:prstGeom>
          <a:solidFill>
            <a:srgbClr val="F3F4F6">
              <a:alpha val="70000"/>
            </a:srgbClr>
          </a:solidFill>
          <a:ln w="12700" cap="flat" cmpd="sng">
            <a:solidFill>
              <a:srgbClr val="D1D5DB">
                <a:alpha val="100000"/>
              </a:srgbClr>
            </a:solidFill>
            <a:prstDash val="solid"/>
            <a:round/>
          </a:ln>
        </p:spPr>
        <p:txBody>
          <a:bodyPr vert="horz" wrap="square" lIns="63500" tIns="63500" rIns="63500" bIns="63500" rtlCol="0" anchor="ctr"/>
          <a:lstStyle/>
          <a:p>
            <a:pPr algn="ctr">
              <a:defRPr/>
            </a:pPr>
          </a:p>
        </p:txBody>
      </p:sp>
      <p:sp>
        <p:nvSpPr>
          <p:cNvPr id="13" name="AutoShape 13"/>
          <p:cNvSpPr/>
          <p:nvPr>
            <p:custDataLst>
              <p:tags r:id="rId9"/>
            </p:custDataLst>
          </p:nvPr>
        </p:nvSpPr>
        <p:spPr>
          <a:xfrm>
            <a:off x="4937125" y="3955415"/>
            <a:ext cx="2984500" cy="1460500"/>
          </a:xfrm>
          <a:prstGeom prst="rect">
            <a:avLst/>
          </a:prstGeom>
          <a:noFill/>
          <a:ln w="12700" cap="flat" cmpd="sng">
            <a:noFill/>
            <a:prstDash val="solid"/>
            <a:round/>
          </a:ln>
        </p:spPr>
        <p:txBody>
          <a:bodyPr vert="horz" wrap="square" lIns="0" tIns="0" rIns="0" bIns="0" rtlCol="0" anchor="ctr" anchorCtr="0"/>
          <a:lstStyle/>
          <a:p>
            <a:pPr marL="0" indent="0" algn="l">
              <a:lnSpc>
                <a:spcPct val="100000"/>
              </a:lnSpc>
              <a:defRPr/>
            </a:pPr>
            <a:r>
              <a:rPr lang="en-US" sz="1600" b="1" i="0" u="none" strike="noStrike">
                <a:solidFill>
                  <a:srgbClr val="333333"/>
                </a:solidFill>
                <a:latin typeface="Noto Sans SC"/>
                <a:ea typeface="Noto Sans SC"/>
                <a:cs typeface="Noto Sans SC"/>
                <a:sym typeface="Noto Sans SC"/>
              </a:rPr>
              <a:t>04 规范备案与管理</a:t>
            </a:r>
            <a:endParaRPr lang="en-US" sz="1100"/>
          </a:p>
          <a:p>
            <a:pPr marL="0" indent="0" algn="l">
              <a:lnSpc>
                <a:spcPct val="108000"/>
              </a:lnSpc>
              <a:spcBef>
                <a:spcPts val="800"/>
              </a:spcBef>
            </a:pPr>
            <a:r>
              <a:rPr lang="en-US" sz="1300" b="0" i="0" u="none" strike="noStrike">
                <a:solidFill>
                  <a:srgbClr val="525252"/>
                </a:solidFill>
                <a:latin typeface="Noto Sans SC"/>
                <a:ea typeface="Noto Sans SC"/>
                <a:cs typeface="Noto Sans SC"/>
                <a:sym typeface="Noto Sans SC"/>
              </a:rPr>
              <a:t>预案修订完成后，及时报送州住建局及本级人民政府备案。建立预案动态更新机制，确保预案始终适应形势变化。</a:t>
            </a:r>
            <a:endParaRPr lang="en-US" sz="1300" b="0" i="0" u="none" strike="noStrike">
              <a:solidFill>
                <a:srgbClr val="525252"/>
              </a:solidFill>
              <a:latin typeface="Noto Sans SC"/>
              <a:ea typeface="Noto Sans SC"/>
              <a:cs typeface="Noto Sans SC"/>
              <a:sym typeface="Noto Sans SC"/>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1"/>
          <a:srcRect/>
          <a:stretch>
            <a:fillRect/>
          </a:stretch>
        </a:blipFill>
        <a:effectLst/>
      </p:bgPr>
    </p:bg>
    <p:spTree>
      <p:nvGrpSpPr>
        <p:cNvPr id="1" name=""/>
        <p:cNvGrpSpPr/>
        <p:nvPr/>
      </p:nvGrpSpPr>
      <p:grpSpPr>
        <a:xfrm>
          <a:off x="0" y="0"/>
          <a:ext cx="0" cy="0"/>
          <a:chOff x="0" y="0"/>
          <a:chExt cx="0" cy="0"/>
        </a:xfrm>
      </p:grpSpPr>
      <p:sp>
        <p:nvSpPr>
          <p:cNvPr id="2" name="AutoShape 2"/>
          <p:cNvSpPr/>
          <p:nvPr/>
        </p:nvSpPr>
        <p:spPr>
          <a:xfrm>
            <a:off x="0" y="0"/>
            <a:ext cx="12192000" cy="6858000"/>
          </a:xfrm>
          <a:prstGeom prst="roundRect">
            <a:avLst>
              <a:gd name="adj" fmla="val 0"/>
            </a:avLst>
          </a:prstGeom>
          <a:solidFill>
            <a:srgbClr val="FFFFFF">
              <a:alpha val="30000"/>
            </a:srgbClr>
          </a:solidFill>
          <a:ln w="25400" cap="flat" cmpd="sng">
            <a:noFill/>
            <a:prstDash val="solid"/>
            <a:round/>
          </a:ln>
        </p:spPr>
        <p:txBody>
          <a:bodyPr vert="horz" wrap="square" lIns="63500" tIns="63500" rIns="63500" bIns="63500" rtlCol="0" anchor="ctr"/>
          <a:lstStyle/>
          <a:p>
            <a:pPr algn="ctr">
              <a:defRPr/>
            </a:pPr>
          </a:p>
        </p:txBody>
      </p:sp>
      <p:sp>
        <p:nvSpPr>
          <p:cNvPr id="3" name="AutoShape 3"/>
          <p:cNvSpPr/>
          <p:nvPr/>
        </p:nvSpPr>
        <p:spPr>
          <a:xfrm>
            <a:off x="762000" y="635000"/>
            <a:ext cx="10668000" cy="762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3200" b="1" i="0" u="none" strike="noStrike">
                <a:solidFill>
                  <a:srgbClr val="333333"/>
                </a:solidFill>
                <a:latin typeface="Noto Sans SC"/>
                <a:ea typeface="Noto Sans SC"/>
                <a:cs typeface="Noto Sans SC"/>
                <a:sym typeface="Noto Sans SC"/>
              </a:rPr>
              <a:t>04 贯彻落实与施行说明</a:t>
            </a:r>
            <a:endParaRPr lang="en-US" sz="1100"/>
          </a:p>
        </p:txBody>
      </p:sp>
      <p:sp>
        <p:nvSpPr>
          <p:cNvPr id="4" name="AutoShape 4"/>
          <p:cNvSpPr/>
          <p:nvPr/>
        </p:nvSpPr>
        <p:spPr>
          <a:xfrm>
            <a:off x="762000" y="2032000"/>
            <a:ext cx="3429000" cy="1905000"/>
          </a:xfrm>
          <a:prstGeom prst="roundRect">
            <a:avLst>
              <a:gd name="adj" fmla="val 0"/>
            </a:avLst>
          </a:prstGeom>
          <a:solidFill>
            <a:srgbClr val="FFFFFF">
              <a:alpha val="60000"/>
            </a:srgbClr>
          </a:solidFill>
          <a:ln w="12700" cap="flat" cmpd="sng">
            <a:solidFill>
              <a:srgbClr val="333333">
                <a:alpha val="10000"/>
              </a:srgbClr>
            </a:solidFill>
            <a:prstDash val="solid"/>
            <a:round/>
          </a:ln>
        </p:spPr>
        <p:txBody>
          <a:bodyPr vert="horz" wrap="square" lIns="63500" tIns="63500" rIns="63500" bIns="63500" rtlCol="0" anchor="ctr"/>
          <a:lstStyle/>
          <a:p>
            <a:pPr algn="ctr">
              <a:defRPr/>
            </a:pPr>
          </a:p>
        </p:txBody>
      </p:sp>
      <p:pic>
        <p:nvPicPr>
          <p:cNvPr id="5" name="Picture 5"/>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952500" y="2222500"/>
            <a:ext cx="304800" cy="304800"/>
          </a:xfrm>
          <a:prstGeom prst="rect">
            <a:avLst/>
          </a:prstGeom>
        </p:spPr>
      </p:pic>
      <p:sp>
        <p:nvSpPr>
          <p:cNvPr id="6" name="AutoShape 6"/>
          <p:cNvSpPr/>
          <p:nvPr/>
        </p:nvSpPr>
        <p:spPr>
          <a:xfrm>
            <a:off x="1333500" y="2184400"/>
            <a:ext cx="2794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01 文件依据</a:t>
            </a:r>
            <a:endParaRPr lang="en-US" sz="1100"/>
          </a:p>
        </p:txBody>
      </p:sp>
      <p:sp>
        <p:nvSpPr>
          <p:cNvPr id="7" name="AutoShape 7"/>
          <p:cNvSpPr/>
          <p:nvPr/>
        </p:nvSpPr>
        <p:spPr>
          <a:xfrm>
            <a:off x="952500" y="2730500"/>
            <a:ext cx="3048000" cy="1143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严格依据</a:t>
            </a:r>
            <a:r>
              <a:rPr lang="zh-CN" altLang="en-US" sz="1400" b="0" i="0" u="none" strike="noStrike">
                <a:solidFill>
                  <a:srgbClr val="555555"/>
                </a:solidFill>
                <a:latin typeface="Noto Sans SC"/>
                <a:ea typeface="宋体" panose="02010600030101010101" pitchFamily="2" charset="-122"/>
                <a:cs typeface="Noto Sans SC"/>
                <a:sym typeface="Noto Sans SC"/>
              </a:rPr>
              <a:t>国务院、自治区等相关</a:t>
            </a:r>
            <a:r>
              <a:rPr lang="en-US" sz="1400" b="0" i="0" u="none" strike="noStrike">
                <a:solidFill>
                  <a:srgbClr val="555555"/>
                </a:solidFill>
                <a:latin typeface="Noto Sans SC"/>
                <a:ea typeface="Noto Sans SC"/>
                <a:cs typeface="Noto Sans SC"/>
                <a:sym typeface="Noto Sans SC"/>
              </a:rPr>
              <a:t>文件精神制定，确保政策制定合规、执行有据，为抗震救灾工作提供坚实的政策支撑与制度保障。</a:t>
            </a:r>
            <a:endParaRPr lang="en-US" sz="1100"/>
          </a:p>
        </p:txBody>
      </p:sp>
      <p:sp>
        <p:nvSpPr>
          <p:cNvPr id="8" name="AutoShape 8"/>
          <p:cNvSpPr/>
          <p:nvPr/>
        </p:nvSpPr>
        <p:spPr>
          <a:xfrm>
            <a:off x="4381500" y="2032000"/>
            <a:ext cx="3429000" cy="1905000"/>
          </a:xfrm>
          <a:prstGeom prst="roundRect">
            <a:avLst>
              <a:gd name="adj" fmla="val 0"/>
            </a:avLst>
          </a:prstGeom>
          <a:solidFill>
            <a:srgbClr val="FFFFFF">
              <a:alpha val="60000"/>
            </a:srgbClr>
          </a:solidFill>
          <a:ln w="12700" cap="flat" cmpd="sng">
            <a:solidFill>
              <a:srgbClr val="333333">
                <a:alpha val="10000"/>
              </a:srgbClr>
            </a:solidFill>
            <a:prstDash val="solid"/>
            <a:round/>
          </a:ln>
        </p:spPr>
        <p:txBody>
          <a:bodyPr vert="horz" wrap="square" lIns="63500" tIns="63500" rIns="63500" bIns="63500" rtlCol="0" anchor="ctr"/>
          <a:lstStyle/>
          <a:p>
            <a:pPr algn="ctr">
              <a:defRPr/>
            </a:pPr>
          </a:p>
        </p:txBody>
      </p:sp>
      <p:pic>
        <p:nvPicPr>
          <p:cNvPr id="9" name="Picture 9"/>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572000" y="2222500"/>
            <a:ext cx="304800" cy="304800"/>
          </a:xfrm>
          <a:prstGeom prst="rect">
            <a:avLst/>
          </a:prstGeom>
        </p:spPr>
      </p:pic>
      <p:sp>
        <p:nvSpPr>
          <p:cNvPr id="10" name="AutoShape 10"/>
          <p:cNvSpPr/>
          <p:nvPr/>
        </p:nvSpPr>
        <p:spPr>
          <a:xfrm>
            <a:off x="4953000" y="2184400"/>
            <a:ext cx="2794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02 施行日期</a:t>
            </a:r>
            <a:endParaRPr lang="en-US" sz="1100"/>
          </a:p>
        </p:txBody>
      </p:sp>
      <p:sp>
        <p:nvSpPr>
          <p:cNvPr id="11" name="AutoShape 11"/>
          <p:cNvSpPr/>
          <p:nvPr/>
        </p:nvSpPr>
        <p:spPr>
          <a:xfrm>
            <a:off x="4572000" y="2730500"/>
            <a:ext cx="3048000" cy="1143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本预案自</a:t>
            </a:r>
            <a:r>
              <a:rPr lang="en-US" sz="1400" b="1" i="0" u="none" strike="noStrike">
                <a:solidFill>
                  <a:srgbClr val="333333"/>
                </a:solidFill>
                <a:latin typeface="Noto Sans SC"/>
                <a:ea typeface="Noto Sans SC"/>
                <a:cs typeface="Noto Sans SC"/>
                <a:sym typeface="Noto Sans SC"/>
              </a:rPr>
              <a:t>2026年7月30日</a:t>
            </a:r>
            <a:r>
              <a:rPr lang="en-US" sz="1400" b="0" i="0" u="none" strike="noStrike">
                <a:solidFill>
                  <a:srgbClr val="555555"/>
                </a:solidFill>
                <a:latin typeface="Noto Sans SC"/>
                <a:ea typeface="Noto Sans SC"/>
                <a:cs typeface="Noto Sans SC"/>
                <a:sym typeface="Noto Sans SC"/>
              </a:rPr>
              <a:t>起正式施行，明确执行时间节点，保障抗震救灾应急响应机制及时启动、有序运转，确保各项措施落地见效。</a:t>
            </a:r>
            <a:endParaRPr lang="en-US" sz="1100"/>
          </a:p>
        </p:txBody>
      </p:sp>
      <p:sp>
        <p:nvSpPr>
          <p:cNvPr id="12" name="AutoShape 12"/>
          <p:cNvSpPr/>
          <p:nvPr/>
        </p:nvSpPr>
        <p:spPr>
          <a:xfrm>
            <a:off x="8001000" y="2032000"/>
            <a:ext cx="3429000" cy="1905000"/>
          </a:xfrm>
          <a:prstGeom prst="roundRect">
            <a:avLst>
              <a:gd name="adj" fmla="val 0"/>
            </a:avLst>
          </a:prstGeom>
          <a:solidFill>
            <a:srgbClr val="FFFFFF">
              <a:alpha val="60000"/>
            </a:srgbClr>
          </a:solidFill>
          <a:ln w="12700" cap="flat" cmpd="sng">
            <a:solidFill>
              <a:srgbClr val="333333">
                <a:alpha val="10000"/>
              </a:srgbClr>
            </a:solidFill>
            <a:prstDash val="solid"/>
            <a:round/>
          </a:ln>
        </p:spPr>
        <p:txBody>
          <a:bodyPr vert="horz" wrap="square" lIns="63500" tIns="63500" rIns="63500" bIns="63500" rtlCol="0" anchor="ctr"/>
          <a:lstStyle/>
          <a:p>
            <a:pPr algn="ctr">
              <a:defRPr/>
            </a:pPr>
          </a:p>
        </p:txBody>
      </p:sp>
      <p:pic>
        <p:nvPicPr>
          <p:cNvPr id="13" name="Picture 13"/>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8191500" y="2222500"/>
            <a:ext cx="304800" cy="304800"/>
          </a:xfrm>
          <a:prstGeom prst="rect">
            <a:avLst/>
          </a:prstGeom>
        </p:spPr>
      </p:pic>
      <p:sp>
        <p:nvSpPr>
          <p:cNvPr id="14" name="AutoShape 14"/>
          <p:cNvSpPr/>
          <p:nvPr/>
        </p:nvSpPr>
        <p:spPr>
          <a:xfrm>
            <a:off x="8572500" y="2184400"/>
            <a:ext cx="2794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03 解释主体</a:t>
            </a:r>
            <a:endParaRPr lang="en-US" sz="1100"/>
          </a:p>
        </p:txBody>
      </p:sp>
      <p:sp>
        <p:nvSpPr>
          <p:cNvPr id="15" name="AutoShape 15"/>
          <p:cNvSpPr/>
          <p:nvPr/>
        </p:nvSpPr>
        <p:spPr>
          <a:xfrm>
            <a:off x="8191500" y="2730500"/>
            <a:ext cx="3048000" cy="1143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由博尔塔拉蒙古自治州住房和城乡建设局负责本预案的具体解释工作，确保政策执行标准统一、解读权威，及时回应实施过程中的相关咨询。</a:t>
            </a:r>
            <a:endParaRPr lang="en-US" sz="1100"/>
          </a:p>
        </p:txBody>
      </p:sp>
      <p:sp>
        <p:nvSpPr>
          <p:cNvPr id="16" name="AutoShape 16"/>
          <p:cNvSpPr/>
          <p:nvPr/>
        </p:nvSpPr>
        <p:spPr>
          <a:xfrm>
            <a:off x="762000" y="4191000"/>
            <a:ext cx="5232400" cy="1905000"/>
          </a:xfrm>
          <a:prstGeom prst="roundRect">
            <a:avLst>
              <a:gd name="adj" fmla="val 0"/>
            </a:avLst>
          </a:prstGeom>
          <a:solidFill>
            <a:srgbClr val="FFFFFF">
              <a:alpha val="60000"/>
            </a:srgbClr>
          </a:solidFill>
          <a:ln w="12700" cap="flat" cmpd="sng">
            <a:solidFill>
              <a:srgbClr val="333333">
                <a:alpha val="10000"/>
              </a:srgbClr>
            </a:solidFill>
            <a:prstDash val="solid"/>
            <a:round/>
          </a:ln>
        </p:spPr>
        <p:txBody>
          <a:bodyPr vert="horz" wrap="square" lIns="63500" tIns="63500" rIns="63500" bIns="63500" rtlCol="0" anchor="ctr"/>
          <a:lstStyle/>
          <a:p>
            <a:pPr algn="ctr">
              <a:defRPr/>
            </a:pPr>
          </a:p>
        </p:txBody>
      </p:sp>
      <p:pic>
        <p:nvPicPr>
          <p:cNvPr id="17" name="Picture 17"/>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952500" y="4381500"/>
            <a:ext cx="304800" cy="304800"/>
          </a:xfrm>
          <a:prstGeom prst="rect">
            <a:avLst/>
          </a:prstGeom>
        </p:spPr>
      </p:pic>
      <p:sp>
        <p:nvSpPr>
          <p:cNvPr id="18" name="AutoShape 18"/>
          <p:cNvSpPr/>
          <p:nvPr/>
        </p:nvSpPr>
        <p:spPr>
          <a:xfrm>
            <a:off x="1333500" y="4343400"/>
            <a:ext cx="4572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04 备案管理与报送</a:t>
            </a:r>
            <a:endParaRPr lang="en-US" sz="1100"/>
          </a:p>
        </p:txBody>
      </p:sp>
      <p:sp>
        <p:nvSpPr>
          <p:cNvPr id="19" name="AutoShape 19"/>
          <p:cNvSpPr/>
          <p:nvPr/>
        </p:nvSpPr>
        <p:spPr>
          <a:xfrm>
            <a:off x="952500" y="4889500"/>
            <a:ext cx="4851400" cy="1143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预案制定完成后，同步报送自治区住房和城乡建设厅、自治州抗震救灾指挥部办公室备案。建立多级联动的预案管理体系，确保信息互通、上下协同，形成抗震救灾工作的整体合力。</a:t>
            </a:r>
            <a:endParaRPr lang="en-US" sz="1100"/>
          </a:p>
        </p:txBody>
      </p:sp>
      <p:sp>
        <p:nvSpPr>
          <p:cNvPr id="20" name="AutoShape 20"/>
          <p:cNvSpPr/>
          <p:nvPr/>
        </p:nvSpPr>
        <p:spPr>
          <a:xfrm>
            <a:off x="6197600" y="4191000"/>
            <a:ext cx="5232400" cy="1905000"/>
          </a:xfrm>
          <a:prstGeom prst="roundRect">
            <a:avLst>
              <a:gd name="adj" fmla="val 0"/>
            </a:avLst>
          </a:prstGeom>
          <a:solidFill>
            <a:srgbClr val="FFFFFF">
              <a:alpha val="60000"/>
            </a:srgbClr>
          </a:solidFill>
          <a:ln w="12700" cap="flat" cmpd="sng">
            <a:solidFill>
              <a:srgbClr val="333333">
                <a:alpha val="10000"/>
              </a:srgbClr>
            </a:solidFill>
            <a:prstDash val="solid"/>
            <a:round/>
          </a:ln>
        </p:spPr>
        <p:txBody>
          <a:bodyPr vert="horz" wrap="square" lIns="63500" tIns="63500" rIns="63500" bIns="63500" rtlCol="0" anchor="ctr"/>
          <a:lstStyle/>
          <a:p>
            <a:pPr algn="ctr">
              <a:defRPr/>
            </a:pPr>
          </a:p>
        </p:txBody>
      </p:sp>
      <p:pic>
        <p:nvPicPr>
          <p:cNvPr id="21" name="Picture 21"/>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6388100" y="4381500"/>
            <a:ext cx="304800" cy="304800"/>
          </a:xfrm>
          <a:prstGeom prst="rect">
            <a:avLst/>
          </a:prstGeom>
        </p:spPr>
      </p:pic>
      <p:sp>
        <p:nvSpPr>
          <p:cNvPr id="22" name="AutoShape 22"/>
          <p:cNvSpPr/>
          <p:nvPr/>
        </p:nvSpPr>
        <p:spPr>
          <a:xfrm>
            <a:off x="6769100" y="4343400"/>
            <a:ext cx="4572000" cy="381000"/>
          </a:xfrm>
          <a:prstGeom prst="rect">
            <a:avLst/>
          </a:prstGeom>
          <a:noFill/>
          <a:ln w="12700" cap="flat" cmpd="sng">
            <a:noFill/>
            <a:prstDash val="solid"/>
            <a:round/>
          </a:ln>
        </p:spPr>
        <p:txBody>
          <a:bodyPr vert="horz" wrap="square" lIns="0" tIns="0" rIns="0" bIns="0" rtlCol="0" anchor="ctr" anchorCtr="0"/>
          <a:lstStyle/>
          <a:p>
            <a:pPr marL="0" indent="0" algn="l">
              <a:lnSpc>
                <a:spcPct val="125000"/>
              </a:lnSpc>
              <a:defRPr/>
            </a:pPr>
            <a:r>
              <a:rPr lang="en-US" sz="1800" b="1" i="0" u="none" strike="noStrike">
                <a:solidFill>
                  <a:srgbClr val="333333"/>
                </a:solidFill>
                <a:latin typeface="Noto Sans SC"/>
                <a:ea typeface="Noto Sans SC"/>
                <a:cs typeface="Noto Sans SC"/>
                <a:sym typeface="Noto Sans SC"/>
              </a:rPr>
              <a:t>05 动态修订与完善</a:t>
            </a:r>
            <a:endParaRPr lang="en-US" sz="1100"/>
          </a:p>
        </p:txBody>
      </p:sp>
      <p:sp>
        <p:nvSpPr>
          <p:cNvPr id="23" name="AutoShape 23"/>
          <p:cNvSpPr/>
          <p:nvPr/>
        </p:nvSpPr>
        <p:spPr>
          <a:xfrm>
            <a:off x="6388100" y="4889500"/>
            <a:ext cx="4851400" cy="1143000"/>
          </a:xfrm>
          <a:prstGeom prst="rect">
            <a:avLst/>
          </a:prstGeom>
          <a:noFill/>
          <a:ln w="12700" cap="flat" cmpd="sng">
            <a:noFill/>
            <a:prstDash val="solid"/>
            <a:round/>
          </a:ln>
        </p:spPr>
        <p:txBody>
          <a:bodyPr vert="horz" wrap="square" lIns="0" tIns="0" rIns="0" bIns="0" rtlCol="0" anchor="ctr" anchorCtr="0"/>
          <a:lstStyle/>
          <a:p>
            <a:pPr marL="0" indent="0" algn="l">
              <a:lnSpc>
                <a:spcPct val="117000"/>
              </a:lnSpc>
              <a:defRPr/>
            </a:pPr>
            <a:r>
              <a:rPr lang="en-US" sz="1400" b="0" i="0" u="none" strike="noStrike">
                <a:solidFill>
                  <a:srgbClr val="555555"/>
                </a:solidFill>
                <a:latin typeface="Noto Sans SC"/>
                <a:ea typeface="Noto Sans SC"/>
                <a:cs typeface="Noto Sans SC"/>
                <a:sym typeface="Noto Sans SC"/>
              </a:rPr>
              <a:t>根据国家、自治区相关法律法规的更新调整，结合本地震害处置的实际复盘情况与应急演练结果，适时对预案进行修订和完善，持续提升预案的科学性、针对性和可操作性。</a:t>
            </a:r>
            <a:endParaRPr lang="en-US" sz="1100"/>
          </a:p>
        </p:txBody>
      </p:sp>
    </p:spTree>
  </p:cSld>
  <p:clrMapOvr>
    <a:masterClrMapping/>
  </p:clrMapOvr>
</p:sld>
</file>

<file path=ppt/tags/tag1.xml><?xml version="1.0" encoding="utf-8"?>
<p:tagLst xmlns:p="http://schemas.openxmlformats.org/presentationml/2006/main">
  <p:tag name="KSO_WM_DIAGRAM_VIRTUALLY_FRAME" val="{&quot;height&quot;:360,&quot;left&quot;:60,&quot;top&quot;:140,&quot;width&quot;:860}"/>
</p:tagLst>
</file>

<file path=ppt/tags/tag2.xml><?xml version="1.0" encoding="utf-8"?>
<p:tagLst xmlns:p="http://schemas.openxmlformats.org/presentationml/2006/main">
  <p:tag name="KSO_WM_DIAGRAM_VIRTUALLY_FRAME" val="{&quot;height&quot;:360,&quot;left&quot;:60,&quot;top&quot;:140,&quot;width&quot;:860}"/>
</p:tagLst>
</file>

<file path=ppt/tags/tag3.xml><?xml version="1.0" encoding="utf-8"?>
<p:tagLst xmlns:p="http://schemas.openxmlformats.org/presentationml/2006/main">
  <p:tag name="KSO_WM_DIAGRAM_VIRTUALLY_FRAME" val="{&quot;height&quot;:360,&quot;left&quot;:60,&quot;top&quot;:140,&quot;width&quot;:860}"/>
</p:tagLst>
</file>

<file path=ppt/tags/tag4.xml><?xml version="1.0" encoding="utf-8"?>
<p:tagLst xmlns:p="http://schemas.openxmlformats.org/presentationml/2006/main">
  <p:tag name="KSO_WM_DIAGRAM_VIRTUALLY_FRAME" val="{&quot;height&quot;:360,&quot;left&quot;:60,&quot;top&quot;:140,&quot;width&quot;:860}"/>
</p:tagLst>
</file>

<file path=ppt/tags/tag5.xml><?xml version="1.0" encoding="utf-8"?>
<p:tagLst xmlns:p="http://schemas.openxmlformats.org/presentationml/2006/main">
  <p:tag name="KSO_WM_DIAGRAM_VIRTUALLY_FRAME" val="{&quot;height&quot;:360,&quot;left&quot;:60,&quot;top&quot;:140,&quot;width&quot;:860}"/>
</p:tagLst>
</file>

<file path=ppt/tags/tag6.xml><?xml version="1.0" encoding="utf-8"?>
<p:tagLst xmlns:p="http://schemas.openxmlformats.org/presentationml/2006/main">
  <p:tag name="KSO_WM_DIAGRAM_VIRTUALLY_FRAME" val="{&quot;height&quot;:360,&quot;left&quot;:60,&quot;top&quot;:140,&quot;width&quot;:860}"/>
</p:tagLst>
</file>

<file path=ppt/tags/tag7.xml><?xml version="1.0" encoding="utf-8"?>
<p:tagLst xmlns:p="http://schemas.openxmlformats.org/presentationml/2006/main">
  <p:tag name="KSO_WM_DIAGRAM_VIRTUALLY_FRAME" val="{&quot;height&quot;:360,&quot;left&quot;:60,&quot;top&quot;:140,&quot;width&quot;:860}"/>
</p:tagLst>
</file>

<file path=ppt/tags/tag8.xml><?xml version="1.0" encoding="utf-8"?>
<p:tagLst xmlns:p="http://schemas.openxmlformats.org/presentationml/2006/main">
  <p:tag name="KSO_WM_DIAGRAM_VIRTUALLY_FRAME" val="{&quot;height&quot;:360,&quot;left&quot;:60,&quot;top&quot;:140,&quot;width&quot;:860}"/>
</p:tagLst>
</file>

<file path=ppt/tags/tag9.xml><?xml version="1.0" encoding="utf-8"?>
<p:tagLst xmlns:p="http://schemas.openxmlformats.org/presentationml/2006/main">
  <p:tag name="KSO_WM_DIAGRAM_VIRTUALLY_FRAME" val="{&quot;height&quot;:360,&quot;left&quot;:60,&quot;top&quot;:140,&quot;width&quot;:860}"/>
</p:tagLst>
</file>

<file path=ppt/tags/tag10.xml><?xml version="1.0" encoding="utf-8"?>
<p:tagLst xmlns:p="http://schemas.openxmlformats.org/presentationml/2006/main">
  <p:tag name="KSO_WM_DIAGRAM_VIRTUALLY_FRAME" val="{&quot;height&quot;:360,&quot;left&quot;:60,&quot;top&quot;:140,&quot;width&quot;:860}"/>
</p:tagLst>
</file>

<file path=ppt/tags/tag11.xml><?xml version="1.0" encoding="utf-8"?>
<p:tagLst xmlns:p="http://schemas.openxmlformats.org/presentationml/2006/main">
  <p:tag name="KSO_WM_DIAGRAM_VIRTUALLY_FRAME" val="{&quot;height&quot;:360,&quot;left&quot;:60,&quot;top&quot;:140,&quot;width&quot;:860}"/>
</p:tagLst>
</file>

<file path=ppt/tags/tag12.xml><?xml version="1.0" encoding="utf-8"?>
<p:tagLst xmlns:p="http://schemas.openxmlformats.org/presentationml/2006/main">
  <p:tag name="KSO_WM_DIAGRAM_VIRTUALLY_FRAME" val="{&quot;height&quot;:360,&quot;left&quot;:60,&quot;top&quot;:140,&quot;width&quot;:860}"/>
</p:tagLst>
</file>

<file path=ppt/tags/tag13.xml><?xml version="1.0" encoding="utf-8"?>
<p:tagLst xmlns:p="http://schemas.openxmlformats.org/presentationml/2006/main">
  <p:tag name="KSO_WM_DIAGRAM_VIRTUALLY_FRAME" val="{&quot;height&quot;:295,&quot;left&quot;:113.75,&quot;top&quot;:141.45,&quot;width&quot;:520}"/>
</p:tagLst>
</file>

<file path=ppt/tags/tag14.xml><?xml version="1.0" encoding="utf-8"?>
<p:tagLst xmlns:p="http://schemas.openxmlformats.org/presentationml/2006/main">
  <p:tag name="KSO_WM_DIAGRAM_VIRTUALLY_FRAME" val="{&quot;height&quot;:295,&quot;left&quot;:113.75,&quot;top&quot;:141.45,&quot;width&quot;:520}"/>
</p:tagLst>
</file>

<file path=ppt/tags/tag15.xml><?xml version="1.0" encoding="utf-8"?>
<p:tagLst xmlns:p="http://schemas.openxmlformats.org/presentationml/2006/main">
  <p:tag name="KSO_WM_DIAGRAM_VIRTUALLY_FRAME" val="{&quot;height&quot;:295,&quot;left&quot;:113.75,&quot;top&quot;:141.45,&quot;width&quot;:520}"/>
</p:tagLst>
</file>

<file path=ppt/tags/tag16.xml><?xml version="1.0" encoding="utf-8"?>
<p:tagLst xmlns:p="http://schemas.openxmlformats.org/presentationml/2006/main">
  <p:tag name="KSO_WM_DIAGRAM_VIRTUALLY_FRAME" val="{&quot;height&quot;:295,&quot;left&quot;:113.75,&quot;top&quot;:141.45,&quot;width&quot;:520}"/>
</p:tagLst>
</file>

<file path=ppt/tags/tag17.xml><?xml version="1.0" encoding="utf-8"?>
<p:tagLst xmlns:p="http://schemas.openxmlformats.org/presentationml/2006/main">
  <p:tag name="KSO_WM_DIAGRAM_VIRTUALLY_FRAME" val="{&quot;height&quot;:295,&quot;left&quot;:113.75,&quot;top&quot;:141.45,&quot;width&quot;:520}"/>
</p:tagLst>
</file>

<file path=ppt/tags/tag18.xml><?xml version="1.0" encoding="utf-8"?>
<p:tagLst xmlns:p="http://schemas.openxmlformats.org/presentationml/2006/main">
  <p:tag name="KSO_WM_DIAGRAM_VIRTUALLY_FRAME" val="{&quot;height&quot;:295,&quot;left&quot;:113.75,&quot;top&quot;:141.45,&quot;width&quot;:520}"/>
</p:tagLst>
</file>

<file path=ppt/tags/tag19.xml><?xml version="1.0" encoding="utf-8"?>
<p:tagLst xmlns:p="http://schemas.openxmlformats.org/presentationml/2006/main">
  <p:tag name="KSO_WM_DIAGRAM_VIRTUALLY_FRAME" val="{&quot;height&quot;:295,&quot;left&quot;:113.75,&quot;top&quot;:141.45,&quot;width&quot;:520}"/>
</p:tagLst>
</file>

<file path=ppt/tags/tag20.xml><?xml version="1.0" encoding="utf-8"?>
<p:tagLst xmlns:p="http://schemas.openxmlformats.org/presentationml/2006/main">
  <p:tag name="KSO_WM_DIAGRAM_VIRTUALLY_FRAME" val="{&quot;height&quot;:295,&quot;left&quot;:113.75,&quot;top&quot;:141.45,&quot;width&quot;:520}"/>
</p:tagLst>
</file>

<file path=ppt/theme/theme1.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默认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5378</Words>
  <Application>WPS 演示</Application>
  <PresentationFormat/>
  <Paragraphs>258</Paragraphs>
  <Slides>15</Slides>
  <Notes>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15</vt:i4>
      </vt:variant>
    </vt:vector>
  </HeadingPairs>
  <TitlesOfParts>
    <vt:vector size="29" baseType="lpstr">
      <vt:lpstr>Arial</vt:lpstr>
      <vt:lpstr>宋体</vt:lpstr>
      <vt:lpstr>Wingdings</vt:lpstr>
      <vt:lpstr>Arial</vt:lpstr>
      <vt:lpstr>方正仿宋_GBK</vt:lpstr>
      <vt:lpstr>Noto Sans SC</vt:lpstr>
      <vt:lpstr>Segoe Print</vt:lpstr>
      <vt:lpstr>黑体</vt:lpstr>
      <vt:lpstr>微软雅黑</vt:lpstr>
      <vt:lpstr>Arial Unicode MS</vt:lpstr>
      <vt:lpstr>Noto Sans SC</vt:lpstr>
      <vt:lpstr>Times New Roman</vt:lpstr>
      <vt:lpstr>Office 主题​​</vt:lpstr>
      <vt:lpstr>默认主题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MiDou</cp:lastModifiedBy>
  <cp:revision>4</cp:revision>
  <dcterms:created xsi:type="dcterms:W3CDTF">2026-08-12T09:48:00Z</dcterms:created>
  <dcterms:modified xsi:type="dcterms:W3CDTF">2026-08-12T10:18:52Z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IGC">
    <vt:lpwstr>{"Label":"1","ContentProducer":"001191110102MACQD9K64010000","ProduceID":"7673079510086733011","ReservedCode1":"","ContentPropagator":"","PropagateID":"","ReservedCode2":""}</vt:lpwstr>
  </property>
  <property fmtid="{D5CDD505-2E9C-101B-9397-08002B2CF9AE}" pid="3" name="ICV">
    <vt:lpwstr>CD1C09653E8C4A1B94E463E55422960E_13</vt:lpwstr>
  </property>
  <property fmtid="{D5CDD505-2E9C-101B-9397-08002B2CF9AE}" pid="4" name="KSOProductBuildVer">
    <vt:lpwstr>2052-12.1.0.28043</vt:lpwstr>
  </property>
</Properties>
</file>