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5"/>
  </p:handoutMasterIdLst>
  <p:sldIdLst>
    <p:sldId id="422" r:id="rId3"/>
    <p:sldId id="415" r:id="rId5"/>
    <p:sldId id="423" r:id="rId6"/>
    <p:sldId id="449" r:id="rId7"/>
    <p:sldId id="425" r:id="rId8"/>
    <p:sldId id="476" r:id="rId9"/>
    <p:sldId id="472" r:id="rId10"/>
    <p:sldId id="428" r:id="rId11"/>
    <p:sldId id="481" r:id="rId12"/>
    <p:sldId id="482" r:id="rId13"/>
    <p:sldId id="318" r:id="rId14"/>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3C8E"/>
    <a:srgbClr val="3178BA"/>
    <a:srgbClr val="53CCEA"/>
    <a:srgbClr val="4DB1E3"/>
    <a:srgbClr val="56BDEC"/>
    <a:srgbClr val="3F80C2"/>
    <a:srgbClr val="41669D"/>
    <a:srgbClr val="8A766B"/>
    <a:srgbClr val="888382"/>
    <a:srgbClr val="2E35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64" autoAdjust="0"/>
    <p:restoredTop sz="94660" autoAdjust="0"/>
  </p:normalViewPr>
  <p:slideViewPr>
    <p:cSldViewPr>
      <p:cViewPr>
        <p:scale>
          <a:sx n="66" d="100"/>
          <a:sy n="66" d="100"/>
        </p:scale>
        <p:origin x="-540" y="-1776"/>
      </p:cViewPr>
      <p:guideLst>
        <p:guide orient="horz" pos="1598"/>
        <p:guide pos="281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86" d="100"/>
        <a:sy n="186" d="100"/>
      </p:scale>
      <p:origin x="0" y="0"/>
    </p:cViewPr>
  </p:sorterViewPr>
  <p:notesViewPr>
    <p:cSldViewPr>
      <p:cViewPr varScale="1">
        <p:scale>
          <a:sx n="86" d="100"/>
          <a:sy n="86" d="100"/>
        </p:scale>
        <p:origin x="-3810" y="-90"/>
      </p:cViewPr>
      <p:guideLst>
        <p:guide orient="horz" pos="2840"/>
        <p:guide pos="2107"/>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handoutMaster" Target="handoutMasters/handoutMaster1.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true"/>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true"/>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fld>
            <a:endParaRPr lang="zh-CN" altLang="en-US"/>
          </a:p>
        </p:txBody>
      </p:sp>
      <p:sp>
        <p:nvSpPr>
          <p:cNvPr id="4" name="页脚占位符 3"/>
          <p:cNvSpPr>
            <a:spLocks noGrp="true"/>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true"/>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true"/>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true"/>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fld>
            <a:endParaRPr lang="zh-CN" altLang="en-US"/>
          </a:p>
        </p:txBody>
      </p:sp>
      <p:sp>
        <p:nvSpPr>
          <p:cNvPr id="4" name="幻灯片图像占位符 3"/>
          <p:cNvSpPr>
            <a:spLocks noGrp="true" noRot="true" noChangeAspect="true"/>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true"/>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true"/>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true"/>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true" noRot="true" noChangeAspect="true"/>
          </p:cNvSpPr>
          <p:nvPr>
            <p:ph type="sldImg"/>
          </p:nvPr>
        </p:nvSpPr>
        <p:spPr/>
      </p:sp>
      <p:sp>
        <p:nvSpPr>
          <p:cNvPr id="3" name="备注占位符 2"/>
          <p:cNvSpPr>
            <a:spLocks noGrp="true"/>
          </p:cNvSpPr>
          <p:nvPr>
            <p:ph type="body" idx="1"/>
          </p:nvPr>
        </p:nvSpPr>
        <p:spPr/>
        <p:txBody>
          <a:bodyPr/>
          <a:lstStyle/>
          <a:p>
            <a:endParaRPr lang="zh-CN" altLang="en-US"/>
          </a:p>
        </p:txBody>
      </p:sp>
      <p:sp>
        <p:nvSpPr>
          <p:cNvPr id="4" name="灯片编号占位符 3"/>
          <p:cNvSpPr>
            <a:spLocks noGrp="true"/>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12" name="矩形 11"/>
          <p:cNvSpPr/>
          <p:nvPr userDrawn="true"/>
        </p:nvSpPr>
        <p:spPr>
          <a:xfrm flipH="true">
            <a:off x="7043262" y="0"/>
            <a:ext cx="2099905" cy="2158897"/>
          </a:xfrm>
          <a:prstGeom prst="rect">
            <a:avLst/>
          </a:prstGeom>
          <a:blipFill dpi="0" rotWithShape="true">
            <a:blip r:embed="rId2">
              <a:alphaModFix amt="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直接连接符 1"/>
          <p:cNvCxnSpPr/>
          <p:nvPr userDrawn="true"/>
        </p:nvCxnSpPr>
        <p:spPr>
          <a:xfrm>
            <a:off x="179512" y="627534"/>
            <a:ext cx="864096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 name="组合 2"/>
          <p:cNvGrpSpPr/>
          <p:nvPr userDrawn="true"/>
        </p:nvGrpSpPr>
        <p:grpSpPr>
          <a:xfrm>
            <a:off x="251520" y="256960"/>
            <a:ext cx="227175" cy="282541"/>
            <a:chOff x="4192069" y="3165475"/>
            <a:chExt cx="2388118" cy="2970134"/>
          </a:xfrm>
        </p:grpSpPr>
        <p:sp>
          <p:nvSpPr>
            <p:cNvPr id="4" name="Freeform 54"/>
            <p:cNvSpPr/>
            <p:nvPr/>
          </p:nvSpPr>
          <p:spPr bwMode="auto">
            <a:xfrm>
              <a:off x="4194175" y="3165475"/>
              <a:ext cx="2386012" cy="2951163"/>
            </a:xfrm>
            <a:custGeom>
              <a:avLst/>
              <a:gdLst>
                <a:gd name="T0" fmla="*/ 0 w 1503"/>
                <a:gd name="T1" fmla="*/ 0 h 1859"/>
                <a:gd name="T2" fmla="*/ 0 w 1503"/>
                <a:gd name="T3" fmla="*/ 1859 h 1859"/>
                <a:gd name="T4" fmla="*/ 1503 w 1503"/>
                <a:gd name="T5" fmla="*/ 929 h 1859"/>
                <a:gd name="T6" fmla="*/ 0 w 1503"/>
                <a:gd name="T7" fmla="*/ 0 h 1859"/>
              </a:gdLst>
              <a:ahLst/>
              <a:cxnLst>
                <a:cxn ang="0">
                  <a:pos x="T0" y="T1"/>
                </a:cxn>
                <a:cxn ang="0">
                  <a:pos x="T2" y="T3"/>
                </a:cxn>
                <a:cxn ang="0">
                  <a:pos x="T4" y="T5"/>
                </a:cxn>
                <a:cxn ang="0">
                  <a:pos x="T6" y="T7"/>
                </a:cxn>
              </a:cxnLst>
              <a:rect l="0" t="0" r="r" b="b"/>
              <a:pathLst>
                <a:path w="1503" h="1859">
                  <a:moveTo>
                    <a:pt x="0" y="0"/>
                  </a:moveTo>
                  <a:lnTo>
                    <a:pt x="0" y="1859"/>
                  </a:lnTo>
                  <a:lnTo>
                    <a:pt x="1503" y="929"/>
                  </a:lnTo>
                  <a:lnTo>
                    <a:pt x="0" y="0"/>
                  </a:lnTo>
                  <a:close/>
                </a:path>
              </a:pathLst>
            </a:custGeom>
            <a:gradFill>
              <a:gsLst>
                <a:gs pos="0">
                  <a:srgbClr val="56BDEC"/>
                </a:gs>
                <a:gs pos="100000">
                  <a:srgbClr val="123C8E"/>
                </a:gs>
              </a:gsLst>
              <a:lin ang="10200000" scaled="false"/>
            </a:gradFill>
            <a:ln>
              <a:noFill/>
            </a:ln>
          </p:spPr>
          <p:txBody>
            <a:bodyPr vert="horz" wrap="square" lIns="91440" tIns="45720" rIns="91440" bIns="45720" numCol="1" anchor="t" anchorCtr="false" compatLnSpc="true"/>
            <a:lstStyle/>
            <a:p>
              <a:endParaRPr lang="zh-CN" altLang="en-US">
                <a:cs typeface="+mn-ea"/>
                <a:sym typeface="+mn-lt"/>
              </a:endParaRPr>
            </a:p>
          </p:txBody>
        </p:sp>
        <p:sp>
          <p:nvSpPr>
            <p:cNvPr id="5" name="Freeform 56"/>
            <p:cNvSpPr/>
            <p:nvPr/>
          </p:nvSpPr>
          <p:spPr bwMode="auto">
            <a:xfrm>
              <a:off x="4192069" y="4473496"/>
              <a:ext cx="1344612" cy="1662113"/>
            </a:xfrm>
            <a:custGeom>
              <a:avLst/>
              <a:gdLst>
                <a:gd name="T0" fmla="*/ 0 w 847"/>
                <a:gd name="T1" fmla="*/ 0 h 1047"/>
                <a:gd name="T2" fmla="*/ 0 w 847"/>
                <a:gd name="T3" fmla="*/ 1047 h 1047"/>
                <a:gd name="T4" fmla="*/ 847 w 847"/>
                <a:gd name="T5" fmla="*/ 522 h 1047"/>
                <a:gd name="T6" fmla="*/ 0 w 847"/>
                <a:gd name="T7" fmla="*/ 0 h 1047"/>
              </a:gdLst>
              <a:ahLst/>
              <a:cxnLst>
                <a:cxn ang="0">
                  <a:pos x="T0" y="T1"/>
                </a:cxn>
                <a:cxn ang="0">
                  <a:pos x="T2" y="T3"/>
                </a:cxn>
                <a:cxn ang="0">
                  <a:pos x="T4" y="T5"/>
                </a:cxn>
                <a:cxn ang="0">
                  <a:pos x="T6" y="T7"/>
                </a:cxn>
              </a:cxnLst>
              <a:rect l="0" t="0" r="r" b="b"/>
              <a:pathLst>
                <a:path w="847" h="1047">
                  <a:moveTo>
                    <a:pt x="0" y="0"/>
                  </a:moveTo>
                  <a:lnTo>
                    <a:pt x="0" y="1047"/>
                  </a:lnTo>
                  <a:lnTo>
                    <a:pt x="847" y="522"/>
                  </a:lnTo>
                  <a:lnTo>
                    <a:pt x="0" y="0"/>
                  </a:lnTo>
                  <a:close/>
                </a:path>
              </a:pathLst>
            </a:custGeom>
            <a:gradFill>
              <a:gsLst>
                <a:gs pos="0">
                  <a:srgbClr val="56BDEC"/>
                </a:gs>
                <a:gs pos="100000">
                  <a:srgbClr val="123C8E"/>
                </a:gs>
              </a:gsLst>
              <a:lin ang="0" scaled="false"/>
            </a:gradFill>
            <a:ln>
              <a:noFill/>
            </a:ln>
          </p:spPr>
          <p:txBody>
            <a:bodyPr vert="horz" wrap="square" lIns="91440" tIns="45720" rIns="91440" bIns="45720" numCol="1" anchor="t" anchorCtr="false" compatLnSpc="true"/>
            <a:lstStyle/>
            <a:p>
              <a:endParaRPr lang="zh-CN" altLang="en-US">
                <a:cs typeface="+mn-ea"/>
                <a:sym typeface="+mn-lt"/>
              </a:endParaRPr>
            </a:p>
          </p:txBody>
        </p:sp>
      </p:grpSp>
      <p:sp>
        <p:nvSpPr>
          <p:cNvPr id="10" name="矩形 9"/>
          <p:cNvSpPr/>
          <p:nvPr userDrawn="true"/>
        </p:nvSpPr>
        <p:spPr>
          <a:xfrm>
            <a:off x="0" y="1923678"/>
            <a:ext cx="3131840" cy="3219822"/>
          </a:xfrm>
          <a:prstGeom prst="rect">
            <a:avLst/>
          </a:prstGeom>
          <a:blipFill dpi="0" rotWithShape="true">
            <a:blip r:embed="rId2">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true"/>
          </p:cNvSpPr>
          <p:nvPr>
            <p:ph type="title"/>
          </p:nvPr>
        </p:nvSpPr>
        <p:spPr/>
        <p:txBody>
          <a:bodyPr/>
          <a:lstStyle/>
          <a:p>
            <a:r>
              <a:rPr lang="zh-CN" altLang="en-US"/>
              <a:t>单击此处编辑母版标题样式</a:t>
            </a:r>
            <a:endParaRPr lang="zh-CN" altLang="en-US"/>
          </a:p>
        </p:txBody>
      </p:sp>
      <p:sp>
        <p:nvSpPr>
          <p:cNvPr id="3" name="日期占位符 2"/>
          <p:cNvSpPr>
            <a:spLocks noGrp="true"/>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fld>
            <a:endParaRPr lang="zh-CN" altLang="en-US"/>
          </a:p>
        </p:txBody>
      </p:sp>
      <p:sp>
        <p:nvSpPr>
          <p:cNvPr id="4" name="页脚占位符 3"/>
          <p:cNvSpPr>
            <a:spLocks noGrp="true"/>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true"/>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true"/>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fld>
            <a:endParaRPr lang="zh-CN" altLang="en-US"/>
          </a:p>
        </p:txBody>
      </p:sp>
      <p:sp>
        <p:nvSpPr>
          <p:cNvPr id="3" name="页脚占位符 2"/>
          <p:cNvSpPr>
            <a:spLocks noGrp="true"/>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true"/>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2.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true">
          <a:blip r:embed="rId6" cstate="email">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true"/>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true"/>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矩形 6"/>
          <p:cNvSpPr/>
          <p:nvPr userDrawn="true"/>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8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8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8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8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8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8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8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8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8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5.xml"/><Relationship Id="rId4" Type="http://schemas.openxmlformats.org/officeDocument/2006/relationships/themeOverride" Target="../theme/themeOverride1.xml"/><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hemeOverride" Target="../theme/themeOverride2.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3.xml"/><Relationship Id="rId2" Type="http://schemas.openxmlformats.org/officeDocument/2006/relationships/themeOverride" Target="../theme/themeOverride3.xml"/><Relationship Id="rId1"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true">
          <a:blip r:embed="rId1" cstate="email">
            <a:lum/>
          </a:blip>
          <a:srcRect/>
          <a:stretch>
            <a:fillRect/>
          </a:stretch>
        </a:blipFill>
        <a:effectLst/>
      </p:bgPr>
    </p:bg>
    <p:spTree>
      <p:nvGrpSpPr>
        <p:cNvPr id="1" name=""/>
        <p:cNvGrpSpPr/>
        <p:nvPr/>
      </p:nvGrpSpPr>
      <p:grpSpPr>
        <a:xfrm>
          <a:off x="0" y="0"/>
          <a:ext cx="0" cy="0"/>
          <a:chOff x="0" y="0"/>
          <a:chExt cx="0" cy="0"/>
        </a:xfrm>
      </p:grpSpPr>
      <p:pic>
        <p:nvPicPr>
          <p:cNvPr id="3" name="图片 2" descr="t017e99c5cff9b86cd5"/>
          <p:cNvPicPr>
            <a:picLocks noChangeAspect="true"/>
          </p:cNvPicPr>
          <p:nvPr/>
        </p:nvPicPr>
        <p:blipFill>
          <a:blip r:embed="rId2"/>
          <a:stretch>
            <a:fillRect/>
          </a:stretch>
        </p:blipFill>
        <p:spPr>
          <a:xfrm>
            <a:off x="3165475" y="2513965"/>
            <a:ext cx="2813050" cy="2592705"/>
          </a:xfrm>
          <a:prstGeom prst="rect">
            <a:avLst/>
          </a:prstGeom>
        </p:spPr>
      </p:pic>
      <p:sp>
        <p:nvSpPr>
          <p:cNvPr id="186" name="Freeform 40"/>
          <p:cNvSpPr/>
          <p:nvPr/>
        </p:nvSpPr>
        <p:spPr bwMode="auto">
          <a:xfrm>
            <a:off x="3880026" y="1776475"/>
            <a:ext cx="2879725" cy="1870075"/>
          </a:xfrm>
          <a:custGeom>
            <a:avLst/>
            <a:gdLst>
              <a:gd name="T0" fmla="*/ 1814 w 1814"/>
              <a:gd name="T1" fmla="*/ 0 h 1178"/>
              <a:gd name="T2" fmla="*/ 0 w 1814"/>
              <a:gd name="T3" fmla="*/ 1122 h 1178"/>
              <a:gd name="T4" fmla="*/ 89 w 1814"/>
              <a:gd name="T5" fmla="*/ 1178 h 1178"/>
              <a:gd name="T6" fmla="*/ 1814 w 1814"/>
              <a:gd name="T7" fmla="*/ 112 h 1178"/>
              <a:gd name="T8" fmla="*/ 1814 w 1814"/>
              <a:gd name="T9" fmla="*/ 0 h 1178"/>
            </a:gdLst>
            <a:ahLst/>
            <a:cxnLst>
              <a:cxn ang="0">
                <a:pos x="T0" y="T1"/>
              </a:cxn>
              <a:cxn ang="0">
                <a:pos x="T2" y="T3"/>
              </a:cxn>
              <a:cxn ang="0">
                <a:pos x="T4" y="T5"/>
              </a:cxn>
              <a:cxn ang="0">
                <a:pos x="T6" y="T7"/>
              </a:cxn>
              <a:cxn ang="0">
                <a:pos x="T8" y="T9"/>
              </a:cxn>
            </a:cxnLst>
            <a:rect l="0" t="0" r="r" b="b"/>
            <a:pathLst>
              <a:path w="1814" h="1178">
                <a:moveTo>
                  <a:pt x="1814" y="0"/>
                </a:moveTo>
                <a:lnTo>
                  <a:pt x="0" y="1122"/>
                </a:lnTo>
                <a:lnTo>
                  <a:pt x="89" y="1178"/>
                </a:lnTo>
                <a:lnTo>
                  <a:pt x="1814" y="112"/>
                </a:lnTo>
                <a:lnTo>
                  <a:pt x="18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false" compatLnSpc="true"/>
          <a:lstStyle/>
          <a:p>
            <a:endParaRPr lang="zh-CN" altLang="en-US">
              <a:cs typeface="+mn-ea"/>
              <a:sym typeface="+mn-lt"/>
            </a:endParaRPr>
          </a:p>
        </p:txBody>
      </p:sp>
      <p:sp>
        <p:nvSpPr>
          <p:cNvPr id="193" name="Freeform 47"/>
          <p:cNvSpPr/>
          <p:nvPr/>
        </p:nvSpPr>
        <p:spPr bwMode="auto">
          <a:xfrm>
            <a:off x="1315312" y="3523670"/>
            <a:ext cx="2492748" cy="2126824"/>
          </a:xfrm>
          <a:custGeom>
            <a:avLst/>
            <a:gdLst>
              <a:gd name="T0" fmla="*/ 0 w 1342"/>
              <a:gd name="T1" fmla="*/ 0 h 1145"/>
              <a:gd name="T2" fmla="*/ 402 w 1342"/>
              <a:gd name="T3" fmla="*/ 1145 h 1145"/>
              <a:gd name="T4" fmla="*/ 1342 w 1342"/>
              <a:gd name="T5" fmla="*/ 565 h 1145"/>
              <a:gd name="T6" fmla="*/ 0 w 1342"/>
              <a:gd name="T7" fmla="*/ 0 h 1145"/>
            </a:gdLst>
            <a:ahLst/>
            <a:cxnLst>
              <a:cxn ang="0">
                <a:pos x="T0" y="T1"/>
              </a:cxn>
              <a:cxn ang="0">
                <a:pos x="T2" y="T3"/>
              </a:cxn>
              <a:cxn ang="0">
                <a:pos x="T4" y="T5"/>
              </a:cxn>
              <a:cxn ang="0">
                <a:pos x="T6" y="T7"/>
              </a:cxn>
            </a:cxnLst>
            <a:rect l="0" t="0" r="r" b="b"/>
            <a:pathLst>
              <a:path w="1342" h="1145">
                <a:moveTo>
                  <a:pt x="0" y="0"/>
                </a:moveTo>
                <a:lnTo>
                  <a:pt x="402" y="1145"/>
                </a:lnTo>
                <a:lnTo>
                  <a:pt x="1342" y="565"/>
                </a:lnTo>
                <a:lnTo>
                  <a:pt x="0" y="0"/>
                </a:lnTo>
                <a:close/>
              </a:path>
            </a:pathLst>
          </a:custGeom>
          <a:gradFill>
            <a:gsLst>
              <a:gs pos="0">
                <a:srgbClr val="56BDEC">
                  <a:alpha val="0"/>
                </a:srgbClr>
              </a:gs>
              <a:gs pos="100000">
                <a:srgbClr val="123C8E"/>
              </a:gs>
            </a:gsLst>
            <a:lin ang="12000000" scaled="false"/>
          </a:gradFill>
          <a:ln>
            <a:noFill/>
          </a:ln>
        </p:spPr>
        <p:txBody>
          <a:bodyPr vert="horz" wrap="square" lIns="91440" tIns="45720" rIns="91440" bIns="45720" numCol="1" anchor="t" anchorCtr="false" compatLnSpc="true"/>
          <a:lstStyle/>
          <a:p>
            <a:endParaRPr lang="zh-CN" altLang="en-US">
              <a:cs typeface="+mn-ea"/>
              <a:sym typeface="+mn-lt"/>
            </a:endParaRPr>
          </a:p>
        </p:txBody>
      </p:sp>
      <p:grpSp>
        <p:nvGrpSpPr>
          <p:cNvPr id="2" name="组合 1"/>
          <p:cNvGrpSpPr/>
          <p:nvPr/>
        </p:nvGrpSpPr>
        <p:grpSpPr>
          <a:xfrm>
            <a:off x="5832" y="1919786"/>
            <a:ext cx="3059282" cy="3799142"/>
            <a:chOff x="5832" y="1919786"/>
            <a:chExt cx="3059282" cy="3799142"/>
          </a:xfrm>
        </p:grpSpPr>
        <p:sp>
          <p:nvSpPr>
            <p:cNvPr id="190" name="Freeform 44"/>
            <p:cNvSpPr/>
            <p:nvPr/>
          </p:nvSpPr>
          <p:spPr bwMode="auto">
            <a:xfrm>
              <a:off x="7689" y="1919786"/>
              <a:ext cx="3057425" cy="3781845"/>
            </a:xfrm>
            <a:custGeom>
              <a:avLst/>
              <a:gdLst>
                <a:gd name="T0" fmla="*/ 0 w 1646"/>
                <a:gd name="T1" fmla="*/ 0 h 2036"/>
                <a:gd name="T2" fmla="*/ 1646 w 1646"/>
                <a:gd name="T3" fmla="*/ 1018 h 2036"/>
                <a:gd name="T4" fmla="*/ 0 w 1646"/>
                <a:gd name="T5" fmla="*/ 2036 h 2036"/>
                <a:gd name="T6" fmla="*/ 0 w 1646"/>
                <a:gd name="T7" fmla="*/ 0 h 2036"/>
              </a:gdLst>
              <a:ahLst/>
              <a:cxnLst>
                <a:cxn ang="0">
                  <a:pos x="T0" y="T1"/>
                </a:cxn>
                <a:cxn ang="0">
                  <a:pos x="T2" y="T3"/>
                </a:cxn>
                <a:cxn ang="0">
                  <a:pos x="T4" y="T5"/>
                </a:cxn>
                <a:cxn ang="0">
                  <a:pos x="T6" y="T7"/>
                </a:cxn>
              </a:cxnLst>
              <a:rect l="0" t="0" r="r" b="b"/>
              <a:pathLst>
                <a:path w="1646" h="2036">
                  <a:moveTo>
                    <a:pt x="0" y="0"/>
                  </a:moveTo>
                  <a:lnTo>
                    <a:pt x="1646" y="1018"/>
                  </a:lnTo>
                  <a:lnTo>
                    <a:pt x="0" y="2036"/>
                  </a:lnTo>
                  <a:lnTo>
                    <a:pt x="0" y="0"/>
                  </a:lnTo>
                  <a:close/>
                </a:path>
              </a:pathLst>
            </a:custGeom>
            <a:gradFill>
              <a:gsLst>
                <a:gs pos="0">
                  <a:srgbClr val="56BDEC"/>
                </a:gs>
                <a:gs pos="100000">
                  <a:srgbClr val="123C8E"/>
                </a:gs>
              </a:gsLst>
              <a:lin ang="3000000" scaled="false"/>
            </a:gradFill>
            <a:ln>
              <a:noFill/>
            </a:ln>
          </p:spPr>
          <p:txBody>
            <a:bodyPr vert="horz" wrap="square" lIns="91440" tIns="45720" rIns="91440" bIns="45720" numCol="1" anchor="t" anchorCtr="false" compatLnSpc="true"/>
            <a:lstStyle/>
            <a:p>
              <a:endParaRPr lang="zh-CN" altLang="en-US">
                <a:cs typeface="+mn-ea"/>
                <a:sym typeface="+mn-lt"/>
              </a:endParaRPr>
            </a:p>
          </p:txBody>
        </p:sp>
        <p:sp>
          <p:nvSpPr>
            <p:cNvPr id="191" name="Freeform 45"/>
            <p:cNvSpPr/>
            <p:nvPr/>
          </p:nvSpPr>
          <p:spPr bwMode="auto">
            <a:xfrm>
              <a:off x="5832" y="2876972"/>
              <a:ext cx="2611628" cy="2841956"/>
            </a:xfrm>
            <a:custGeom>
              <a:avLst/>
              <a:gdLst>
                <a:gd name="T0" fmla="*/ 1406 w 1406"/>
                <a:gd name="T1" fmla="*/ 0 h 1530"/>
                <a:gd name="T2" fmla="*/ 0 w 1406"/>
                <a:gd name="T3" fmla="*/ 175 h 1530"/>
                <a:gd name="T4" fmla="*/ 0 w 1406"/>
                <a:gd name="T5" fmla="*/ 1530 h 1530"/>
                <a:gd name="T6" fmla="*/ 1406 w 1406"/>
                <a:gd name="T7" fmla="*/ 0 h 1530"/>
              </a:gdLst>
              <a:ahLst/>
              <a:cxnLst>
                <a:cxn ang="0">
                  <a:pos x="T0" y="T1"/>
                </a:cxn>
                <a:cxn ang="0">
                  <a:pos x="T2" y="T3"/>
                </a:cxn>
                <a:cxn ang="0">
                  <a:pos x="T4" y="T5"/>
                </a:cxn>
                <a:cxn ang="0">
                  <a:pos x="T6" y="T7"/>
                </a:cxn>
              </a:cxnLst>
              <a:rect l="0" t="0" r="r" b="b"/>
              <a:pathLst>
                <a:path w="1406" h="1530">
                  <a:moveTo>
                    <a:pt x="1406" y="0"/>
                  </a:moveTo>
                  <a:lnTo>
                    <a:pt x="0" y="175"/>
                  </a:lnTo>
                  <a:lnTo>
                    <a:pt x="0" y="1530"/>
                  </a:lnTo>
                  <a:lnTo>
                    <a:pt x="1406" y="0"/>
                  </a:lnTo>
                  <a:close/>
                </a:path>
              </a:pathLst>
            </a:custGeom>
            <a:gradFill>
              <a:gsLst>
                <a:gs pos="0">
                  <a:srgbClr val="4DB1E3">
                    <a:alpha val="0"/>
                  </a:srgbClr>
                </a:gs>
                <a:gs pos="89000">
                  <a:srgbClr val="123C8E"/>
                </a:gs>
              </a:gsLst>
              <a:lin ang="7200000" scaled="false"/>
            </a:gradFill>
            <a:ln>
              <a:noFill/>
            </a:ln>
          </p:spPr>
          <p:txBody>
            <a:bodyPr vert="horz" wrap="square" lIns="91440" tIns="45720" rIns="91440" bIns="45720" numCol="1" anchor="t" anchorCtr="false" compatLnSpc="true"/>
            <a:lstStyle/>
            <a:p>
              <a:endParaRPr lang="zh-CN" altLang="en-US">
                <a:cs typeface="+mn-ea"/>
                <a:sym typeface="+mn-lt"/>
              </a:endParaRPr>
            </a:p>
          </p:txBody>
        </p:sp>
        <p:sp>
          <p:nvSpPr>
            <p:cNvPr id="195" name="Freeform 49"/>
            <p:cNvSpPr/>
            <p:nvPr/>
          </p:nvSpPr>
          <p:spPr bwMode="auto">
            <a:xfrm>
              <a:off x="9546" y="1920668"/>
              <a:ext cx="3055568" cy="1983797"/>
            </a:xfrm>
            <a:custGeom>
              <a:avLst/>
              <a:gdLst>
                <a:gd name="T0" fmla="*/ 0 w 1645"/>
                <a:gd name="T1" fmla="*/ 0 h 1068"/>
                <a:gd name="T2" fmla="*/ 0 w 1645"/>
                <a:gd name="T3" fmla="*/ 101 h 1068"/>
                <a:gd name="T4" fmla="*/ 1563 w 1645"/>
                <a:gd name="T5" fmla="*/ 1068 h 1068"/>
                <a:gd name="T6" fmla="*/ 1645 w 1645"/>
                <a:gd name="T7" fmla="*/ 1018 h 1068"/>
                <a:gd name="T8" fmla="*/ 0 w 1645"/>
                <a:gd name="T9" fmla="*/ 0 h 1068"/>
              </a:gdLst>
              <a:ahLst/>
              <a:cxnLst>
                <a:cxn ang="0">
                  <a:pos x="T0" y="T1"/>
                </a:cxn>
                <a:cxn ang="0">
                  <a:pos x="T2" y="T3"/>
                </a:cxn>
                <a:cxn ang="0">
                  <a:pos x="T4" y="T5"/>
                </a:cxn>
                <a:cxn ang="0">
                  <a:pos x="T6" y="T7"/>
                </a:cxn>
                <a:cxn ang="0">
                  <a:pos x="T8" y="T9"/>
                </a:cxn>
              </a:cxnLst>
              <a:rect l="0" t="0" r="r" b="b"/>
              <a:pathLst>
                <a:path w="1645" h="1068">
                  <a:moveTo>
                    <a:pt x="0" y="0"/>
                  </a:moveTo>
                  <a:lnTo>
                    <a:pt x="0" y="101"/>
                  </a:lnTo>
                  <a:lnTo>
                    <a:pt x="1563" y="1068"/>
                  </a:lnTo>
                  <a:lnTo>
                    <a:pt x="1645" y="1018"/>
                  </a:lnTo>
                  <a:lnTo>
                    <a:pt x="0" y="0"/>
                  </a:lnTo>
                  <a:close/>
                </a:path>
              </a:pathLst>
            </a:custGeom>
            <a:gradFill>
              <a:gsLst>
                <a:gs pos="0">
                  <a:srgbClr val="4DB1E3"/>
                </a:gs>
                <a:gs pos="89000">
                  <a:srgbClr val="123C8E"/>
                </a:gs>
              </a:gsLst>
              <a:lin ang="3000000" scaled="false"/>
            </a:gradFill>
            <a:ln>
              <a:noFill/>
            </a:ln>
          </p:spPr>
          <p:txBody>
            <a:bodyPr vert="horz" wrap="square" lIns="91440" tIns="45720" rIns="91440" bIns="45720" numCol="1" anchor="t" anchorCtr="false" compatLnSpc="true"/>
            <a:lstStyle/>
            <a:p>
              <a:endParaRPr lang="zh-CN" altLang="en-US">
                <a:cs typeface="+mn-ea"/>
                <a:sym typeface="+mn-lt"/>
              </a:endParaRPr>
            </a:p>
          </p:txBody>
        </p:sp>
      </p:grpSp>
      <p:pic>
        <p:nvPicPr>
          <p:cNvPr id="206" name="图片 205"/>
          <p:cNvPicPr>
            <a:picLocks noChangeAspect="true"/>
          </p:cNvPicPr>
          <p:nvPr/>
        </p:nvPicPr>
        <p:blipFill>
          <a:blip r:embed="rId3" cstate="email"/>
          <a:stretch>
            <a:fillRect/>
          </a:stretch>
        </p:blipFill>
        <p:spPr>
          <a:xfrm>
            <a:off x="516486" y="4238892"/>
            <a:ext cx="580187" cy="716096"/>
          </a:xfrm>
          <a:prstGeom prst="rect">
            <a:avLst/>
          </a:prstGeom>
        </p:spPr>
      </p:pic>
      <p:sp>
        <p:nvSpPr>
          <p:cNvPr id="184" name="Freeform 38"/>
          <p:cNvSpPr/>
          <p:nvPr/>
        </p:nvSpPr>
        <p:spPr bwMode="auto">
          <a:xfrm>
            <a:off x="7693776" y="196173"/>
            <a:ext cx="1461572" cy="4947328"/>
          </a:xfrm>
          <a:custGeom>
            <a:avLst/>
            <a:gdLst>
              <a:gd name="T0" fmla="*/ 717 w 717"/>
              <a:gd name="T1" fmla="*/ 185 h 2427"/>
              <a:gd name="T2" fmla="*/ 0 w 717"/>
              <a:gd name="T3" fmla="*/ 0 h 2427"/>
              <a:gd name="T4" fmla="*/ 717 w 717"/>
              <a:gd name="T5" fmla="*/ 2427 h 2427"/>
              <a:gd name="T6" fmla="*/ 717 w 717"/>
              <a:gd name="T7" fmla="*/ 1306 h 2427"/>
              <a:gd name="T8" fmla="*/ 717 w 717"/>
              <a:gd name="T9" fmla="*/ 185 h 2427"/>
            </a:gdLst>
            <a:ahLst/>
            <a:cxnLst>
              <a:cxn ang="0">
                <a:pos x="T0" y="T1"/>
              </a:cxn>
              <a:cxn ang="0">
                <a:pos x="T2" y="T3"/>
              </a:cxn>
              <a:cxn ang="0">
                <a:pos x="T4" y="T5"/>
              </a:cxn>
              <a:cxn ang="0">
                <a:pos x="T6" y="T7"/>
              </a:cxn>
              <a:cxn ang="0">
                <a:pos x="T8" y="T9"/>
              </a:cxn>
            </a:cxnLst>
            <a:rect l="0" t="0" r="r" b="b"/>
            <a:pathLst>
              <a:path w="717" h="2427">
                <a:moveTo>
                  <a:pt x="717" y="185"/>
                </a:moveTo>
                <a:lnTo>
                  <a:pt x="0" y="0"/>
                </a:lnTo>
                <a:lnTo>
                  <a:pt x="717" y="2427"/>
                </a:lnTo>
                <a:lnTo>
                  <a:pt x="717" y="1306"/>
                </a:lnTo>
                <a:lnTo>
                  <a:pt x="717" y="185"/>
                </a:lnTo>
                <a:close/>
              </a:path>
            </a:pathLst>
          </a:custGeom>
          <a:gradFill>
            <a:gsLst>
              <a:gs pos="0">
                <a:srgbClr val="56BDEC"/>
              </a:gs>
              <a:gs pos="100000">
                <a:srgbClr val="123C8E"/>
              </a:gs>
            </a:gsLst>
            <a:lin ang="10800000" scaled="false"/>
          </a:gradFill>
          <a:ln>
            <a:noFill/>
          </a:ln>
        </p:spPr>
        <p:txBody>
          <a:bodyPr vert="horz" wrap="square" lIns="91440" tIns="45720" rIns="91440" bIns="45720" numCol="1" anchor="t" anchorCtr="false" compatLnSpc="true"/>
          <a:lstStyle/>
          <a:p>
            <a:endParaRPr lang="zh-CN" altLang="en-US">
              <a:cs typeface="+mn-ea"/>
              <a:sym typeface="+mn-lt"/>
            </a:endParaRPr>
          </a:p>
        </p:txBody>
      </p:sp>
      <p:sp>
        <p:nvSpPr>
          <p:cNvPr id="185" name="Freeform 39"/>
          <p:cNvSpPr/>
          <p:nvPr/>
        </p:nvSpPr>
        <p:spPr bwMode="auto">
          <a:xfrm>
            <a:off x="5452749" y="575825"/>
            <a:ext cx="3697755" cy="2401299"/>
          </a:xfrm>
          <a:custGeom>
            <a:avLst/>
            <a:gdLst>
              <a:gd name="T0" fmla="*/ 1814 w 1814"/>
              <a:gd name="T1" fmla="*/ 0 h 1178"/>
              <a:gd name="T2" fmla="*/ 0 w 1814"/>
              <a:gd name="T3" fmla="*/ 1122 h 1178"/>
              <a:gd name="T4" fmla="*/ 89 w 1814"/>
              <a:gd name="T5" fmla="*/ 1178 h 1178"/>
              <a:gd name="T6" fmla="*/ 1814 w 1814"/>
              <a:gd name="T7" fmla="*/ 112 h 1178"/>
              <a:gd name="T8" fmla="*/ 1814 w 1814"/>
              <a:gd name="T9" fmla="*/ 0 h 1178"/>
            </a:gdLst>
            <a:ahLst/>
            <a:cxnLst>
              <a:cxn ang="0">
                <a:pos x="T0" y="T1"/>
              </a:cxn>
              <a:cxn ang="0">
                <a:pos x="T2" y="T3"/>
              </a:cxn>
              <a:cxn ang="0">
                <a:pos x="T4" y="T5"/>
              </a:cxn>
              <a:cxn ang="0">
                <a:pos x="T6" y="T7"/>
              </a:cxn>
              <a:cxn ang="0">
                <a:pos x="T8" y="T9"/>
              </a:cxn>
            </a:cxnLst>
            <a:rect l="0" t="0" r="r" b="b"/>
            <a:pathLst>
              <a:path w="1814" h="1178">
                <a:moveTo>
                  <a:pt x="1814" y="0"/>
                </a:moveTo>
                <a:lnTo>
                  <a:pt x="0" y="1122"/>
                </a:lnTo>
                <a:lnTo>
                  <a:pt x="89" y="1178"/>
                </a:lnTo>
                <a:lnTo>
                  <a:pt x="1814" y="112"/>
                </a:lnTo>
                <a:lnTo>
                  <a:pt x="1814" y="0"/>
                </a:lnTo>
                <a:close/>
              </a:path>
            </a:pathLst>
          </a:custGeom>
          <a:gradFill>
            <a:gsLst>
              <a:gs pos="0">
                <a:srgbClr val="4DB1E3"/>
              </a:gs>
              <a:gs pos="89000">
                <a:srgbClr val="123C8E"/>
              </a:gs>
            </a:gsLst>
            <a:lin ang="0" scaled="false"/>
          </a:gradFill>
          <a:ln>
            <a:noFill/>
          </a:ln>
        </p:spPr>
        <p:txBody>
          <a:bodyPr vert="horz" wrap="square" lIns="91440" tIns="45720" rIns="91440" bIns="45720" numCol="1" anchor="t" anchorCtr="false" compatLnSpc="true"/>
          <a:lstStyle/>
          <a:p>
            <a:endParaRPr lang="zh-CN" altLang="en-US">
              <a:cs typeface="+mn-ea"/>
              <a:sym typeface="+mn-lt"/>
            </a:endParaRPr>
          </a:p>
        </p:txBody>
      </p:sp>
      <p:sp>
        <p:nvSpPr>
          <p:cNvPr id="208" name="等腰三角形 207"/>
          <p:cNvSpPr/>
          <p:nvPr/>
        </p:nvSpPr>
        <p:spPr>
          <a:xfrm>
            <a:off x="5472379" y="2857282"/>
            <a:ext cx="3669477" cy="2279926"/>
          </a:xfrm>
          <a:custGeom>
            <a:avLst/>
            <a:gdLst>
              <a:gd name="connsiteX0" fmla="*/ 0 w 3185518"/>
              <a:gd name="connsiteY0" fmla="*/ 1963242 h 1963242"/>
              <a:gd name="connsiteX1" fmla="*/ 10703 w 3185518"/>
              <a:gd name="connsiteY1" fmla="*/ 0 h 1963242"/>
              <a:gd name="connsiteX2" fmla="*/ 3185518 w 3185518"/>
              <a:gd name="connsiteY2" fmla="*/ 1963242 h 1963242"/>
              <a:gd name="connsiteX3" fmla="*/ 0 w 3185518"/>
              <a:gd name="connsiteY3" fmla="*/ 1963242 h 1963242"/>
              <a:gd name="connsiteX0-1" fmla="*/ 0 w 3185518"/>
              <a:gd name="connsiteY0-2" fmla="*/ 1963242 h 1972582"/>
              <a:gd name="connsiteX1-3" fmla="*/ 10703 w 3185518"/>
              <a:gd name="connsiteY1-4" fmla="*/ 0 h 1972582"/>
              <a:gd name="connsiteX2-5" fmla="*/ 3185518 w 3185518"/>
              <a:gd name="connsiteY2-6" fmla="*/ 1963242 h 1972582"/>
              <a:gd name="connsiteX3-7" fmla="*/ 2633975 w 3185518"/>
              <a:gd name="connsiteY3-8" fmla="*/ 1972582 h 1972582"/>
              <a:gd name="connsiteX4" fmla="*/ 0 w 3185518"/>
              <a:gd name="connsiteY4" fmla="*/ 1963242 h 1972582"/>
              <a:gd name="connsiteX0-9" fmla="*/ 2623272 w 3174815"/>
              <a:gd name="connsiteY0-10" fmla="*/ 1972582 h 1972582"/>
              <a:gd name="connsiteX1-11" fmla="*/ 0 w 3174815"/>
              <a:gd name="connsiteY1-12" fmla="*/ 0 h 1972582"/>
              <a:gd name="connsiteX2-13" fmla="*/ 3174815 w 3174815"/>
              <a:gd name="connsiteY2-14" fmla="*/ 1963242 h 1972582"/>
              <a:gd name="connsiteX3-15" fmla="*/ 2623272 w 3174815"/>
              <a:gd name="connsiteY3-16" fmla="*/ 1972582 h 1972582"/>
            </a:gdLst>
            <a:ahLst/>
            <a:cxnLst>
              <a:cxn ang="0">
                <a:pos x="connsiteX0-1" y="connsiteY0-2"/>
              </a:cxn>
              <a:cxn ang="0">
                <a:pos x="connsiteX1-3" y="connsiteY1-4"/>
              </a:cxn>
              <a:cxn ang="0">
                <a:pos x="connsiteX2-5" y="connsiteY2-6"/>
              </a:cxn>
              <a:cxn ang="0">
                <a:pos x="connsiteX3-7" y="connsiteY3-8"/>
              </a:cxn>
            </a:cxnLst>
            <a:rect l="l" t="t" r="r" b="b"/>
            <a:pathLst>
              <a:path w="3174815" h="1972582">
                <a:moveTo>
                  <a:pt x="2623272" y="1972582"/>
                </a:moveTo>
                <a:lnTo>
                  <a:pt x="0" y="0"/>
                </a:lnTo>
                <a:lnTo>
                  <a:pt x="3174815" y="1963242"/>
                </a:lnTo>
                <a:lnTo>
                  <a:pt x="2623272" y="1972582"/>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22"/>
          <p:cNvSpPr txBox="true"/>
          <p:nvPr/>
        </p:nvSpPr>
        <p:spPr>
          <a:xfrm>
            <a:off x="361950" y="196215"/>
            <a:ext cx="7098030" cy="1938020"/>
          </a:xfrm>
          <a:prstGeom prst="rect">
            <a:avLst/>
          </a:prstGeom>
          <a:noFill/>
        </p:spPr>
        <p:txBody>
          <a:bodyPr wrap="square" rtlCol="0">
            <a:spAutoFit/>
          </a:bodyPr>
          <a:lstStyle/>
          <a:p>
            <a:pPr algn="ctr"/>
            <a:r>
              <a:rPr lang="zh-CN" altLang="en-US" sz="4000" b="1" dirty="0">
                <a:solidFill>
                  <a:srgbClr val="3178BA"/>
                </a:solidFill>
                <a:cs typeface="+mn-ea"/>
                <a:sym typeface="+mn-lt"/>
              </a:rPr>
              <a:t>新疆博尔塔拉蒙古自治州</a:t>
            </a:r>
            <a:endParaRPr lang="zh-CN" altLang="en-US" sz="4000" b="1" dirty="0">
              <a:solidFill>
                <a:srgbClr val="3178BA"/>
              </a:solidFill>
              <a:cs typeface="+mn-ea"/>
              <a:sym typeface="+mn-lt"/>
            </a:endParaRPr>
          </a:p>
          <a:p>
            <a:pPr algn="ctr"/>
            <a:r>
              <a:rPr lang="zh-CN" altLang="en-US" sz="4000" b="1" dirty="0">
                <a:solidFill>
                  <a:srgbClr val="3178BA"/>
                </a:solidFill>
                <a:cs typeface="+mn-ea"/>
                <a:sym typeface="+mn-lt"/>
              </a:rPr>
              <a:t>地质灾害防治“十四五”规划</a:t>
            </a:r>
            <a:endParaRPr lang="zh-CN" altLang="en-US" sz="4000" b="1" dirty="0">
              <a:solidFill>
                <a:srgbClr val="3178BA"/>
              </a:solidFill>
              <a:cs typeface="+mn-ea"/>
              <a:sym typeface="+mn-lt"/>
            </a:endParaRPr>
          </a:p>
          <a:p>
            <a:pPr algn="ctr"/>
            <a:r>
              <a:rPr lang="x-none" altLang="zh-CN" sz="4000" b="1" dirty="0">
                <a:solidFill>
                  <a:srgbClr val="3178BA"/>
                </a:solidFill>
                <a:cs typeface="+mn-ea"/>
                <a:sym typeface="+mn-lt"/>
              </a:rPr>
              <a:t>政策解读</a:t>
            </a:r>
            <a:endParaRPr lang="x-none" altLang="zh-CN" sz="4000" b="1" dirty="0">
              <a:solidFill>
                <a:srgbClr val="3178BA"/>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5120">
        <p:fade/>
      </p:transition>
    </mc:Choice>
    <mc:Fallback>
      <p:transition spd="med" advTm="512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8"/>
                                        </p:tgtEl>
                                        <p:attrNameLst>
                                          <p:attrName>style.visibility</p:attrName>
                                        </p:attrNameLst>
                                      </p:cBhvr>
                                      <p:to>
                                        <p:strVal val="visible"/>
                                      </p:to>
                                    </p:set>
                                    <p:anim calcmode="lin" valueType="num">
                                      <p:cBhvr additive="base">
                                        <p:cTn id="7" dur="500" fill="hold"/>
                                        <p:tgtEl>
                                          <p:spTgt spid="208"/>
                                        </p:tgtEl>
                                        <p:attrNameLst>
                                          <p:attrName>ppt_x</p:attrName>
                                        </p:attrNameLst>
                                      </p:cBhvr>
                                      <p:tavLst>
                                        <p:tav tm="0">
                                          <p:val>
                                            <p:strVal val="1+#ppt_w/2"/>
                                          </p:val>
                                        </p:tav>
                                        <p:tav tm="100000">
                                          <p:val>
                                            <p:strVal val="#ppt_x"/>
                                          </p:val>
                                        </p:tav>
                                      </p:tavLst>
                                    </p:anim>
                                    <p:anim calcmode="lin" valueType="num">
                                      <p:cBhvr additive="base">
                                        <p:cTn id="8" dur="500" fill="hold"/>
                                        <p:tgtEl>
                                          <p:spTgt spid="20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5"/>
                                        </p:tgtEl>
                                        <p:attrNameLst>
                                          <p:attrName>style.visibility</p:attrName>
                                        </p:attrNameLst>
                                      </p:cBhvr>
                                      <p:to>
                                        <p:strVal val="visible"/>
                                      </p:to>
                                    </p:set>
                                    <p:anim calcmode="lin" valueType="num">
                                      <p:cBhvr additive="base">
                                        <p:cTn id="11" dur="500" fill="hold"/>
                                        <p:tgtEl>
                                          <p:spTgt spid="185"/>
                                        </p:tgtEl>
                                        <p:attrNameLst>
                                          <p:attrName>ppt_x</p:attrName>
                                        </p:attrNameLst>
                                      </p:cBhvr>
                                      <p:tavLst>
                                        <p:tav tm="0">
                                          <p:val>
                                            <p:strVal val="1+#ppt_w/2"/>
                                          </p:val>
                                        </p:tav>
                                        <p:tav tm="100000">
                                          <p:val>
                                            <p:strVal val="#ppt_x"/>
                                          </p:val>
                                        </p:tav>
                                      </p:tavLst>
                                    </p:anim>
                                    <p:anim calcmode="lin" valueType="num">
                                      <p:cBhvr additive="base">
                                        <p:cTn id="12" dur="500" fill="hold"/>
                                        <p:tgtEl>
                                          <p:spTgt spid="18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84"/>
                                        </p:tgtEl>
                                        <p:attrNameLst>
                                          <p:attrName>style.visibility</p:attrName>
                                        </p:attrNameLst>
                                      </p:cBhvr>
                                      <p:to>
                                        <p:strVal val="visible"/>
                                      </p:to>
                                    </p:set>
                                    <p:animEffect transition="in" filter="wipe(down)">
                                      <p:cBhvr>
                                        <p:cTn id="17" dur="500"/>
                                        <p:tgtEl>
                                          <p:spTgt spid="18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93"/>
                                        </p:tgtEl>
                                        <p:attrNameLst>
                                          <p:attrName>style.visibility</p:attrName>
                                        </p:attrNameLst>
                                      </p:cBhvr>
                                      <p:to>
                                        <p:strVal val="visible"/>
                                      </p:to>
                                    </p:set>
                                    <p:anim calcmode="lin" valueType="num">
                                      <p:cBhvr additive="base">
                                        <p:cTn id="26" dur="500" fill="hold"/>
                                        <p:tgtEl>
                                          <p:spTgt spid="193"/>
                                        </p:tgtEl>
                                        <p:attrNameLst>
                                          <p:attrName>ppt_x</p:attrName>
                                        </p:attrNameLst>
                                      </p:cBhvr>
                                      <p:tavLst>
                                        <p:tav tm="0">
                                          <p:val>
                                            <p:strVal val="#ppt_x"/>
                                          </p:val>
                                        </p:tav>
                                        <p:tav tm="100000">
                                          <p:val>
                                            <p:strVal val="#ppt_x"/>
                                          </p:val>
                                        </p:tav>
                                      </p:tavLst>
                                    </p:anim>
                                    <p:anim calcmode="lin" valueType="num">
                                      <p:cBhvr additive="base">
                                        <p:cTn id="27" dur="500" fill="hold"/>
                                        <p:tgtEl>
                                          <p:spTgt spid="19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206"/>
                                        </p:tgtEl>
                                        <p:attrNameLst>
                                          <p:attrName>style.visibility</p:attrName>
                                        </p:attrNameLst>
                                      </p:cBhvr>
                                      <p:to>
                                        <p:strVal val="visible"/>
                                      </p:to>
                                    </p:set>
                                    <p:anim calcmode="lin" valueType="num">
                                      <p:cBhvr additive="base">
                                        <p:cTn id="32" dur="500" fill="hold"/>
                                        <p:tgtEl>
                                          <p:spTgt spid="206"/>
                                        </p:tgtEl>
                                        <p:attrNameLst>
                                          <p:attrName>ppt_x</p:attrName>
                                        </p:attrNameLst>
                                      </p:cBhvr>
                                      <p:tavLst>
                                        <p:tav tm="0">
                                          <p:val>
                                            <p:strVal val="0-#ppt_w/2"/>
                                          </p:val>
                                        </p:tav>
                                        <p:tav tm="100000">
                                          <p:val>
                                            <p:strVal val="#ppt_x"/>
                                          </p:val>
                                        </p:tav>
                                      </p:tavLst>
                                    </p:anim>
                                    <p:anim calcmode="lin" valueType="num">
                                      <p:cBhvr additive="base">
                                        <p:cTn id="33" dur="500" fill="hold"/>
                                        <p:tgtEl>
                                          <p:spTgt spid="206"/>
                                        </p:tgtEl>
                                        <p:attrNameLst>
                                          <p:attrName>ppt_y</p:attrName>
                                        </p:attrNameLst>
                                      </p:cBhvr>
                                      <p:tavLst>
                                        <p:tav tm="0">
                                          <p:val>
                                            <p:strVal val="#ppt_y"/>
                                          </p:val>
                                        </p:tav>
                                        <p:tav tm="100000">
                                          <p:val>
                                            <p:strVal val="#ppt_y"/>
                                          </p:val>
                                        </p:tav>
                                      </p:tavLst>
                                    </p:anim>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animEffect transition="in" filter="fade">
                                      <p:cBhvr>
                                        <p:cTn id="3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animBg="true"/>
      <p:bldP spid="184" grpId="0" animBg="true"/>
      <p:bldP spid="185" grpId="0" animBg="true"/>
      <p:bldP spid="208" grpId="0" animBg="true"/>
      <p:bldP spid="4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9"/>
          <p:cNvSpPr txBox="true"/>
          <p:nvPr/>
        </p:nvSpPr>
        <p:spPr>
          <a:xfrm>
            <a:off x="958215" y="620395"/>
            <a:ext cx="2506345" cy="774700"/>
          </a:xfrm>
          <a:prstGeom prst="rect">
            <a:avLst/>
          </a:prstGeom>
        </p:spPr>
        <p:txBody>
          <a:bodyPr lIns="65023" tIns="32511" rIns="65023" bIns="32511"/>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sz="5400" dirty="0">
                <a:solidFill>
                  <a:srgbClr val="123C8E"/>
                </a:solidFill>
                <a:latin typeface="+mn-lt"/>
                <a:ea typeface="+mn-ea"/>
                <a:cs typeface="+mn-ea"/>
                <a:sym typeface="+mn-lt"/>
              </a:rPr>
              <a:t>目 录</a:t>
            </a:r>
            <a:endParaRPr lang="en-AU" sz="5400" dirty="0">
              <a:solidFill>
                <a:srgbClr val="123C8E"/>
              </a:solidFill>
              <a:latin typeface="+mn-lt"/>
              <a:ea typeface="+mn-ea"/>
              <a:cs typeface="+mn-ea"/>
              <a:sym typeface="+mn-lt"/>
            </a:endParaRPr>
          </a:p>
        </p:txBody>
      </p:sp>
      <p:grpSp>
        <p:nvGrpSpPr>
          <p:cNvPr id="16" name="组合 15"/>
          <p:cNvGrpSpPr/>
          <p:nvPr/>
        </p:nvGrpSpPr>
        <p:grpSpPr>
          <a:xfrm>
            <a:off x="-1" y="411510"/>
            <a:ext cx="971617" cy="1208414"/>
            <a:chOff x="4192069" y="3165475"/>
            <a:chExt cx="2388118" cy="2970134"/>
          </a:xfrm>
        </p:grpSpPr>
        <p:sp>
          <p:nvSpPr>
            <p:cNvPr id="17" name="Freeform 54"/>
            <p:cNvSpPr/>
            <p:nvPr/>
          </p:nvSpPr>
          <p:spPr bwMode="auto">
            <a:xfrm>
              <a:off x="4194175" y="3165475"/>
              <a:ext cx="2386012" cy="2951163"/>
            </a:xfrm>
            <a:custGeom>
              <a:avLst/>
              <a:gdLst>
                <a:gd name="T0" fmla="*/ 0 w 1503"/>
                <a:gd name="T1" fmla="*/ 0 h 1859"/>
                <a:gd name="T2" fmla="*/ 0 w 1503"/>
                <a:gd name="T3" fmla="*/ 1859 h 1859"/>
                <a:gd name="T4" fmla="*/ 1503 w 1503"/>
                <a:gd name="T5" fmla="*/ 929 h 1859"/>
                <a:gd name="T6" fmla="*/ 0 w 1503"/>
                <a:gd name="T7" fmla="*/ 0 h 1859"/>
              </a:gdLst>
              <a:ahLst/>
              <a:cxnLst>
                <a:cxn ang="0">
                  <a:pos x="T0" y="T1"/>
                </a:cxn>
                <a:cxn ang="0">
                  <a:pos x="T2" y="T3"/>
                </a:cxn>
                <a:cxn ang="0">
                  <a:pos x="T4" y="T5"/>
                </a:cxn>
                <a:cxn ang="0">
                  <a:pos x="T6" y="T7"/>
                </a:cxn>
              </a:cxnLst>
              <a:rect l="0" t="0" r="r" b="b"/>
              <a:pathLst>
                <a:path w="1503" h="1859">
                  <a:moveTo>
                    <a:pt x="0" y="0"/>
                  </a:moveTo>
                  <a:lnTo>
                    <a:pt x="0" y="1859"/>
                  </a:lnTo>
                  <a:lnTo>
                    <a:pt x="1503" y="929"/>
                  </a:lnTo>
                  <a:lnTo>
                    <a:pt x="0" y="0"/>
                  </a:lnTo>
                  <a:close/>
                </a:path>
              </a:pathLst>
            </a:custGeom>
            <a:gradFill>
              <a:gsLst>
                <a:gs pos="0">
                  <a:srgbClr val="56BDEC"/>
                </a:gs>
                <a:gs pos="100000">
                  <a:srgbClr val="123C8E"/>
                </a:gs>
              </a:gsLst>
              <a:lin ang="10200000" scaled="false"/>
            </a:gradFill>
            <a:ln>
              <a:noFill/>
            </a:ln>
          </p:spPr>
          <p:txBody>
            <a:bodyPr vert="horz" wrap="square" lIns="91440" tIns="45720" rIns="91440" bIns="45720" numCol="1" anchor="t" anchorCtr="false" compatLnSpc="true"/>
            <a:lstStyle/>
            <a:p>
              <a:endParaRPr lang="zh-CN" altLang="en-US">
                <a:cs typeface="+mn-ea"/>
                <a:sym typeface="+mn-lt"/>
              </a:endParaRPr>
            </a:p>
          </p:txBody>
        </p:sp>
        <p:sp>
          <p:nvSpPr>
            <p:cNvPr id="18" name="Freeform 56"/>
            <p:cNvSpPr/>
            <p:nvPr/>
          </p:nvSpPr>
          <p:spPr bwMode="auto">
            <a:xfrm>
              <a:off x="4192069" y="4473496"/>
              <a:ext cx="1344612" cy="1662113"/>
            </a:xfrm>
            <a:custGeom>
              <a:avLst/>
              <a:gdLst>
                <a:gd name="T0" fmla="*/ 0 w 847"/>
                <a:gd name="T1" fmla="*/ 0 h 1047"/>
                <a:gd name="T2" fmla="*/ 0 w 847"/>
                <a:gd name="T3" fmla="*/ 1047 h 1047"/>
                <a:gd name="T4" fmla="*/ 847 w 847"/>
                <a:gd name="T5" fmla="*/ 522 h 1047"/>
                <a:gd name="T6" fmla="*/ 0 w 847"/>
                <a:gd name="T7" fmla="*/ 0 h 1047"/>
              </a:gdLst>
              <a:ahLst/>
              <a:cxnLst>
                <a:cxn ang="0">
                  <a:pos x="T0" y="T1"/>
                </a:cxn>
                <a:cxn ang="0">
                  <a:pos x="T2" y="T3"/>
                </a:cxn>
                <a:cxn ang="0">
                  <a:pos x="T4" y="T5"/>
                </a:cxn>
                <a:cxn ang="0">
                  <a:pos x="T6" y="T7"/>
                </a:cxn>
              </a:cxnLst>
              <a:rect l="0" t="0" r="r" b="b"/>
              <a:pathLst>
                <a:path w="847" h="1047">
                  <a:moveTo>
                    <a:pt x="0" y="0"/>
                  </a:moveTo>
                  <a:lnTo>
                    <a:pt x="0" y="1047"/>
                  </a:lnTo>
                  <a:lnTo>
                    <a:pt x="847" y="522"/>
                  </a:lnTo>
                  <a:lnTo>
                    <a:pt x="0" y="0"/>
                  </a:lnTo>
                  <a:close/>
                </a:path>
              </a:pathLst>
            </a:custGeom>
            <a:gradFill>
              <a:gsLst>
                <a:gs pos="0">
                  <a:srgbClr val="56BDEC"/>
                </a:gs>
                <a:gs pos="100000">
                  <a:srgbClr val="123C8E"/>
                </a:gs>
              </a:gsLst>
              <a:lin ang="0" scaled="false"/>
            </a:gradFill>
            <a:ln>
              <a:noFill/>
            </a:ln>
          </p:spPr>
          <p:txBody>
            <a:bodyPr vert="horz" wrap="square" lIns="91440" tIns="45720" rIns="91440" bIns="45720" numCol="1" anchor="t" anchorCtr="false" compatLnSpc="true"/>
            <a:lstStyle/>
            <a:p>
              <a:endParaRPr lang="zh-CN" altLang="en-US">
                <a:cs typeface="+mn-ea"/>
                <a:sym typeface="+mn-lt"/>
              </a:endParaRPr>
            </a:p>
          </p:txBody>
        </p:sp>
      </p:grpSp>
      <p:sp>
        <p:nvSpPr>
          <p:cNvPr id="25" name="文本框 24"/>
          <p:cNvSpPr txBox="true"/>
          <p:nvPr/>
        </p:nvSpPr>
        <p:spPr>
          <a:xfrm>
            <a:off x="2554605" y="1800225"/>
            <a:ext cx="972820" cy="245745"/>
          </a:xfrm>
          <a:prstGeom prst="rect">
            <a:avLst/>
          </a:prstGeom>
          <a:noFill/>
        </p:spPr>
        <p:txBody>
          <a:bodyPr wrap="square" lIns="0" tIns="0" rIns="0" bIns="0" rtlCol="0">
            <a:spAutoFit/>
          </a:bodyPr>
          <a:lstStyle/>
          <a:p>
            <a:pPr algn="l"/>
            <a:r>
              <a:rPr lang="zh-CN" altLang="en-US" sz="1600" b="1" dirty="0">
                <a:solidFill>
                  <a:schemeClr val="accent6"/>
                </a:solidFill>
                <a:cs typeface="+mn-ea"/>
                <a:sym typeface="+mn-lt"/>
              </a:rPr>
              <a:t>前  言</a:t>
            </a:r>
            <a:endParaRPr lang="zh-CN" altLang="en-US" sz="1600" b="1" dirty="0">
              <a:solidFill>
                <a:schemeClr val="accent6"/>
              </a:solidFill>
              <a:cs typeface="+mn-ea"/>
              <a:sym typeface="+mn-lt"/>
            </a:endParaRPr>
          </a:p>
        </p:txBody>
      </p:sp>
      <p:sp>
        <p:nvSpPr>
          <p:cNvPr id="36" name="文本框 35"/>
          <p:cNvSpPr txBox="true"/>
          <p:nvPr/>
        </p:nvSpPr>
        <p:spPr>
          <a:xfrm>
            <a:off x="2554605" y="3658235"/>
            <a:ext cx="1066800" cy="245745"/>
          </a:xfrm>
          <a:prstGeom prst="rect">
            <a:avLst/>
          </a:prstGeom>
          <a:noFill/>
        </p:spPr>
        <p:txBody>
          <a:bodyPr wrap="square" lIns="0" tIns="0" rIns="0" bIns="0" rtlCol="0">
            <a:spAutoFit/>
          </a:bodyPr>
          <a:lstStyle/>
          <a:p>
            <a:pPr algn="l"/>
            <a:r>
              <a:rPr sz="1600" b="1" dirty="0">
                <a:solidFill>
                  <a:schemeClr val="accent6"/>
                </a:solidFill>
                <a:cs typeface="+mn-ea"/>
                <a:sym typeface="+mn-lt"/>
              </a:rPr>
              <a:t>总体要求</a:t>
            </a:r>
            <a:endParaRPr sz="1600" b="1" dirty="0">
              <a:solidFill>
                <a:schemeClr val="accent6"/>
              </a:solidFill>
              <a:cs typeface="+mn-ea"/>
              <a:sym typeface="+mn-lt"/>
            </a:endParaRPr>
          </a:p>
        </p:txBody>
      </p:sp>
      <p:pic>
        <p:nvPicPr>
          <p:cNvPr id="4" name="图片 3" descr="微信图片_20200325190628"/>
          <p:cNvPicPr>
            <a:picLocks noChangeAspect="true"/>
          </p:cNvPicPr>
          <p:nvPr/>
        </p:nvPicPr>
        <p:blipFill>
          <a:blip r:embed="rId1"/>
          <a:stretch>
            <a:fillRect/>
          </a:stretch>
        </p:blipFill>
        <p:spPr>
          <a:xfrm>
            <a:off x="8147685" y="62230"/>
            <a:ext cx="554990" cy="554990"/>
          </a:xfrm>
          <a:prstGeom prst="ellipse">
            <a:avLst/>
          </a:prstGeom>
        </p:spPr>
      </p:pic>
      <p:sp>
        <p:nvSpPr>
          <p:cNvPr id="2" name="文本框 1"/>
          <p:cNvSpPr txBox="true"/>
          <p:nvPr/>
        </p:nvSpPr>
        <p:spPr>
          <a:xfrm>
            <a:off x="5797550" y="1708785"/>
            <a:ext cx="2111375" cy="245745"/>
          </a:xfrm>
          <a:prstGeom prst="rect">
            <a:avLst/>
          </a:prstGeom>
          <a:noFill/>
        </p:spPr>
        <p:txBody>
          <a:bodyPr wrap="square" lIns="0" tIns="0" rIns="0" bIns="0" rtlCol="0">
            <a:spAutoFit/>
          </a:bodyPr>
          <a:p>
            <a:pPr algn="l"/>
            <a:r>
              <a:rPr sz="1600" b="1" dirty="0">
                <a:solidFill>
                  <a:schemeClr val="accent6"/>
                </a:solidFill>
                <a:cs typeface="+mn-ea"/>
                <a:sym typeface="+mn-lt"/>
              </a:rPr>
              <a:t>易发区和重点防治区</a:t>
            </a:r>
            <a:endParaRPr sz="1600" b="1" dirty="0">
              <a:solidFill>
                <a:schemeClr val="accent6"/>
              </a:solidFill>
              <a:cs typeface="+mn-ea"/>
              <a:sym typeface="+mn-lt"/>
            </a:endParaRPr>
          </a:p>
        </p:txBody>
      </p:sp>
      <p:sp>
        <p:nvSpPr>
          <p:cNvPr id="3" name="文本框 2"/>
          <p:cNvSpPr txBox="true"/>
          <p:nvPr/>
        </p:nvSpPr>
        <p:spPr>
          <a:xfrm>
            <a:off x="5869305" y="2493645"/>
            <a:ext cx="1584960" cy="245745"/>
          </a:xfrm>
          <a:prstGeom prst="rect">
            <a:avLst/>
          </a:prstGeom>
          <a:noFill/>
        </p:spPr>
        <p:txBody>
          <a:bodyPr wrap="square" lIns="0" tIns="0" rIns="0" bIns="0" rtlCol="0">
            <a:spAutoFit/>
          </a:bodyPr>
          <a:lstStyle/>
          <a:p>
            <a:pPr algn="l"/>
            <a:r>
              <a:rPr sz="1600" b="1" dirty="0">
                <a:solidFill>
                  <a:schemeClr val="accent6"/>
                </a:solidFill>
                <a:cs typeface="+mn-ea"/>
                <a:sym typeface="+mn-lt"/>
              </a:rPr>
              <a:t>防治工作任务</a:t>
            </a:r>
            <a:endParaRPr sz="1600" b="1" dirty="0">
              <a:solidFill>
                <a:schemeClr val="accent6"/>
              </a:solidFill>
              <a:cs typeface="+mn-ea"/>
              <a:sym typeface="+mn-lt"/>
            </a:endParaRPr>
          </a:p>
        </p:txBody>
      </p:sp>
      <p:sp>
        <p:nvSpPr>
          <p:cNvPr id="5" name="文本框 4"/>
          <p:cNvSpPr txBox="true"/>
          <p:nvPr/>
        </p:nvSpPr>
        <p:spPr>
          <a:xfrm>
            <a:off x="5869305" y="3227070"/>
            <a:ext cx="1584960" cy="245745"/>
          </a:xfrm>
          <a:prstGeom prst="rect">
            <a:avLst/>
          </a:prstGeom>
          <a:noFill/>
        </p:spPr>
        <p:txBody>
          <a:bodyPr wrap="square" lIns="0" tIns="0" rIns="0" bIns="0" rtlCol="0">
            <a:spAutoFit/>
          </a:bodyPr>
          <a:lstStyle/>
          <a:p>
            <a:pPr algn="l"/>
            <a:r>
              <a:rPr sz="1600" b="1" dirty="0">
                <a:solidFill>
                  <a:schemeClr val="accent6"/>
                </a:solidFill>
                <a:cs typeface="+mn-ea"/>
                <a:sym typeface="+mn-lt"/>
              </a:rPr>
              <a:t>经费估算</a:t>
            </a:r>
            <a:endParaRPr sz="1600" b="1" dirty="0">
              <a:solidFill>
                <a:schemeClr val="accent6"/>
              </a:solidFill>
              <a:cs typeface="+mn-ea"/>
              <a:sym typeface="+mn-lt"/>
            </a:endParaRPr>
          </a:p>
        </p:txBody>
      </p:sp>
      <p:sp>
        <p:nvSpPr>
          <p:cNvPr id="6" name="文本框 5"/>
          <p:cNvSpPr txBox="true"/>
          <p:nvPr/>
        </p:nvSpPr>
        <p:spPr>
          <a:xfrm>
            <a:off x="5869305" y="3922395"/>
            <a:ext cx="1049020" cy="245745"/>
          </a:xfrm>
          <a:prstGeom prst="rect">
            <a:avLst/>
          </a:prstGeom>
          <a:noFill/>
        </p:spPr>
        <p:txBody>
          <a:bodyPr wrap="square" lIns="0" tIns="0" rIns="0" bIns="0" rtlCol="0">
            <a:spAutoFit/>
          </a:bodyPr>
          <a:lstStyle/>
          <a:p>
            <a:pPr algn="l"/>
            <a:r>
              <a:rPr sz="1600" b="1" dirty="0">
                <a:solidFill>
                  <a:schemeClr val="accent6"/>
                </a:solidFill>
                <a:cs typeface="+mn-ea"/>
                <a:sym typeface="+mn-lt"/>
              </a:rPr>
              <a:t>保障措施</a:t>
            </a:r>
            <a:endParaRPr sz="1600" b="1" dirty="0">
              <a:solidFill>
                <a:schemeClr val="accent6"/>
              </a:solidFill>
              <a:cs typeface="+mn-ea"/>
              <a:sym typeface="+mn-lt"/>
            </a:endParaRPr>
          </a:p>
        </p:txBody>
      </p:sp>
      <p:sp>
        <p:nvSpPr>
          <p:cNvPr id="7" name="文本框 6"/>
          <p:cNvSpPr txBox="true"/>
          <p:nvPr/>
        </p:nvSpPr>
        <p:spPr>
          <a:xfrm>
            <a:off x="5222739" y="1585183"/>
            <a:ext cx="406400" cy="492125"/>
          </a:xfrm>
          <a:prstGeom prst="rect">
            <a:avLst/>
          </a:prstGeom>
          <a:noFill/>
        </p:spPr>
        <p:txBody>
          <a:bodyPr wrap="none" lIns="0" tIns="0" rIns="0" bIns="0" rtlCol="0">
            <a:spAutoFit/>
          </a:bodyPr>
          <a:p>
            <a:r>
              <a:rPr lang="en-US" altLang="zh-CN" sz="3200" dirty="0">
                <a:solidFill>
                  <a:schemeClr val="accent6"/>
                </a:solidFill>
                <a:cs typeface="+mn-ea"/>
                <a:sym typeface="+mn-lt"/>
              </a:rPr>
              <a:t>0</a:t>
            </a:r>
            <a:r>
              <a:rPr lang="x-none" altLang="en-US" sz="3200" dirty="0">
                <a:solidFill>
                  <a:schemeClr val="accent6"/>
                </a:solidFill>
                <a:cs typeface="+mn-ea"/>
                <a:sym typeface="+mn-lt"/>
              </a:rPr>
              <a:t>4</a:t>
            </a:r>
            <a:endParaRPr lang="x-none" altLang="en-US" sz="3200" dirty="0">
              <a:solidFill>
                <a:schemeClr val="accent6"/>
              </a:solidFill>
              <a:cs typeface="+mn-ea"/>
              <a:sym typeface="+mn-lt"/>
            </a:endParaRPr>
          </a:p>
        </p:txBody>
      </p:sp>
      <p:sp>
        <p:nvSpPr>
          <p:cNvPr id="8" name="Freeform 47"/>
          <p:cNvSpPr/>
          <p:nvPr/>
        </p:nvSpPr>
        <p:spPr bwMode="auto">
          <a:xfrm>
            <a:off x="4584869" y="1584736"/>
            <a:ext cx="493967" cy="421455"/>
          </a:xfrm>
          <a:custGeom>
            <a:avLst/>
            <a:gdLst>
              <a:gd name="T0" fmla="*/ 0 w 1342"/>
              <a:gd name="T1" fmla="*/ 0 h 1145"/>
              <a:gd name="T2" fmla="*/ 402 w 1342"/>
              <a:gd name="T3" fmla="*/ 1145 h 1145"/>
              <a:gd name="T4" fmla="*/ 1342 w 1342"/>
              <a:gd name="T5" fmla="*/ 565 h 1145"/>
              <a:gd name="T6" fmla="*/ 0 w 1342"/>
              <a:gd name="T7" fmla="*/ 0 h 1145"/>
            </a:gdLst>
            <a:ahLst/>
            <a:cxnLst>
              <a:cxn ang="0">
                <a:pos x="T0" y="T1"/>
              </a:cxn>
              <a:cxn ang="0">
                <a:pos x="T2" y="T3"/>
              </a:cxn>
              <a:cxn ang="0">
                <a:pos x="T4" y="T5"/>
              </a:cxn>
              <a:cxn ang="0">
                <a:pos x="T6" y="T7"/>
              </a:cxn>
            </a:cxnLst>
            <a:rect l="0" t="0" r="r" b="b"/>
            <a:pathLst>
              <a:path w="1342" h="1145">
                <a:moveTo>
                  <a:pt x="0" y="0"/>
                </a:moveTo>
                <a:lnTo>
                  <a:pt x="402" y="1145"/>
                </a:lnTo>
                <a:lnTo>
                  <a:pt x="1342" y="565"/>
                </a:lnTo>
                <a:lnTo>
                  <a:pt x="0" y="0"/>
                </a:lnTo>
                <a:close/>
              </a:path>
            </a:pathLst>
          </a:custGeom>
          <a:gradFill>
            <a:gsLst>
              <a:gs pos="0">
                <a:srgbClr val="56BDEC">
                  <a:alpha val="0"/>
                </a:srgbClr>
              </a:gs>
              <a:gs pos="100000">
                <a:srgbClr val="123C8E"/>
              </a:gs>
            </a:gsLst>
            <a:lin ang="12000000" scaled="false"/>
          </a:gradFill>
          <a:ln>
            <a:noFill/>
          </a:ln>
        </p:spPr>
        <p:txBody>
          <a:bodyPr vert="horz" wrap="square" lIns="91440" tIns="45720" rIns="91440" bIns="45720" numCol="1" anchor="t" anchorCtr="false" compatLnSpc="true"/>
          <a:p>
            <a:endParaRPr lang="zh-CN" altLang="en-US">
              <a:cs typeface="+mn-ea"/>
              <a:sym typeface="+mn-lt"/>
            </a:endParaRPr>
          </a:p>
        </p:txBody>
      </p:sp>
      <p:sp>
        <p:nvSpPr>
          <p:cNvPr id="9" name="文本框 8"/>
          <p:cNvSpPr txBox="true"/>
          <p:nvPr/>
        </p:nvSpPr>
        <p:spPr>
          <a:xfrm>
            <a:off x="5222739" y="2317619"/>
            <a:ext cx="406400" cy="492125"/>
          </a:xfrm>
          <a:prstGeom prst="rect">
            <a:avLst/>
          </a:prstGeom>
          <a:noFill/>
        </p:spPr>
        <p:txBody>
          <a:bodyPr wrap="none" lIns="0" tIns="0" rIns="0" bIns="0" rtlCol="0">
            <a:spAutoFit/>
          </a:bodyPr>
          <a:p>
            <a:r>
              <a:rPr lang="en-US" altLang="zh-CN" sz="3200" dirty="0">
                <a:solidFill>
                  <a:schemeClr val="accent6"/>
                </a:solidFill>
                <a:cs typeface="+mn-ea"/>
                <a:sym typeface="+mn-lt"/>
              </a:rPr>
              <a:t>0</a:t>
            </a:r>
            <a:r>
              <a:rPr lang="x-none" altLang="en-US" sz="3200" dirty="0">
                <a:solidFill>
                  <a:schemeClr val="accent6"/>
                </a:solidFill>
                <a:cs typeface="+mn-ea"/>
                <a:sym typeface="+mn-lt"/>
              </a:rPr>
              <a:t>5</a:t>
            </a:r>
            <a:endParaRPr lang="x-none" altLang="en-US" sz="3200" dirty="0">
              <a:solidFill>
                <a:schemeClr val="accent6"/>
              </a:solidFill>
              <a:cs typeface="+mn-ea"/>
              <a:sym typeface="+mn-lt"/>
            </a:endParaRPr>
          </a:p>
        </p:txBody>
      </p:sp>
      <p:sp>
        <p:nvSpPr>
          <p:cNvPr id="10" name="Freeform 47"/>
          <p:cNvSpPr/>
          <p:nvPr/>
        </p:nvSpPr>
        <p:spPr bwMode="auto">
          <a:xfrm>
            <a:off x="4584869" y="2317807"/>
            <a:ext cx="493967" cy="421455"/>
          </a:xfrm>
          <a:custGeom>
            <a:avLst/>
            <a:gdLst>
              <a:gd name="T0" fmla="*/ 0 w 1342"/>
              <a:gd name="T1" fmla="*/ 0 h 1145"/>
              <a:gd name="T2" fmla="*/ 402 w 1342"/>
              <a:gd name="T3" fmla="*/ 1145 h 1145"/>
              <a:gd name="T4" fmla="*/ 1342 w 1342"/>
              <a:gd name="T5" fmla="*/ 565 h 1145"/>
              <a:gd name="T6" fmla="*/ 0 w 1342"/>
              <a:gd name="T7" fmla="*/ 0 h 1145"/>
            </a:gdLst>
            <a:ahLst/>
            <a:cxnLst>
              <a:cxn ang="0">
                <a:pos x="T0" y="T1"/>
              </a:cxn>
              <a:cxn ang="0">
                <a:pos x="T2" y="T3"/>
              </a:cxn>
              <a:cxn ang="0">
                <a:pos x="T4" y="T5"/>
              </a:cxn>
              <a:cxn ang="0">
                <a:pos x="T6" y="T7"/>
              </a:cxn>
            </a:cxnLst>
            <a:rect l="0" t="0" r="r" b="b"/>
            <a:pathLst>
              <a:path w="1342" h="1145">
                <a:moveTo>
                  <a:pt x="0" y="0"/>
                </a:moveTo>
                <a:lnTo>
                  <a:pt x="402" y="1145"/>
                </a:lnTo>
                <a:lnTo>
                  <a:pt x="1342" y="565"/>
                </a:lnTo>
                <a:lnTo>
                  <a:pt x="0" y="0"/>
                </a:lnTo>
                <a:close/>
              </a:path>
            </a:pathLst>
          </a:custGeom>
          <a:gradFill>
            <a:gsLst>
              <a:gs pos="0">
                <a:srgbClr val="56BDEC">
                  <a:alpha val="0"/>
                </a:srgbClr>
              </a:gs>
              <a:gs pos="100000">
                <a:srgbClr val="123C8E"/>
              </a:gs>
            </a:gsLst>
            <a:lin ang="12000000" scaled="false"/>
          </a:gradFill>
          <a:ln>
            <a:noFill/>
          </a:ln>
        </p:spPr>
        <p:txBody>
          <a:bodyPr vert="horz" wrap="square" lIns="91440" tIns="45720" rIns="91440" bIns="45720" numCol="1" anchor="t" anchorCtr="false" compatLnSpc="true"/>
          <a:p>
            <a:endParaRPr lang="zh-CN" altLang="en-US">
              <a:cs typeface="+mn-ea"/>
              <a:sym typeface="+mn-lt"/>
            </a:endParaRPr>
          </a:p>
        </p:txBody>
      </p:sp>
      <p:sp>
        <p:nvSpPr>
          <p:cNvPr id="11" name="文本框 10"/>
          <p:cNvSpPr txBox="true"/>
          <p:nvPr/>
        </p:nvSpPr>
        <p:spPr>
          <a:xfrm>
            <a:off x="5222739" y="3051325"/>
            <a:ext cx="406400" cy="492125"/>
          </a:xfrm>
          <a:prstGeom prst="rect">
            <a:avLst/>
          </a:prstGeom>
          <a:noFill/>
        </p:spPr>
        <p:txBody>
          <a:bodyPr wrap="none" lIns="0" tIns="0" rIns="0" bIns="0" rtlCol="0">
            <a:spAutoFit/>
          </a:bodyPr>
          <a:p>
            <a:r>
              <a:rPr lang="en-US" altLang="zh-CN" sz="3200" dirty="0">
                <a:solidFill>
                  <a:schemeClr val="accent6"/>
                </a:solidFill>
                <a:cs typeface="+mn-ea"/>
                <a:sym typeface="+mn-lt"/>
              </a:rPr>
              <a:t>0</a:t>
            </a:r>
            <a:r>
              <a:rPr lang="x-none" altLang="en-US" sz="3200" dirty="0">
                <a:solidFill>
                  <a:schemeClr val="accent6"/>
                </a:solidFill>
                <a:cs typeface="+mn-ea"/>
                <a:sym typeface="+mn-lt"/>
              </a:rPr>
              <a:t>6</a:t>
            </a:r>
            <a:endParaRPr lang="x-none" altLang="en-US" sz="3200" dirty="0">
              <a:solidFill>
                <a:schemeClr val="accent6"/>
              </a:solidFill>
              <a:cs typeface="+mn-ea"/>
              <a:sym typeface="+mn-lt"/>
            </a:endParaRPr>
          </a:p>
        </p:txBody>
      </p:sp>
      <p:sp>
        <p:nvSpPr>
          <p:cNvPr id="12" name="Freeform 47"/>
          <p:cNvSpPr/>
          <p:nvPr/>
        </p:nvSpPr>
        <p:spPr bwMode="auto">
          <a:xfrm>
            <a:off x="4584869" y="3050878"/>
            <a:ext cx="493967" cy="421455"/>
          </a:xfrm>
          <a:custGeom>
            <a:avLst/>
            <a:gdLst>
              <a:gd name="T0" fmla="*/ 0 w 1342"/>
              <a:gd name="T1" fmla="*/ 0 h 1145"/>
              <a:gd name="T2" fmla="*/ 402 w 1342"/>
              <a:gd name="T3" fmla="*/ 1145 h 1145"/>
              <a:gd name="T4" fmla="*/ 1342 w 1342"/>
              <a:gd name="T5" fmla="*/ 565 h 1145"/>
              <a:gd name="T6" fmla="*/ 0 w 1342"/>
              <a:gd name="T7" fmla="*/ 0 h 1145"/>
            </a:gdLst>
            <a:ahLst/>
            <a:cxnLst>
              <a:cxn ang="0">
                <a:pos x="T0" y="T1"/>
              </a:cxn>
              <a:cxn ang="0">
                <a:pos x="T2" y="T3"/>
              </a:cxn>
              <a:cxn ang="0">
                <a:pos x="T4" y="T5"/>
              </a:cxn>
              <a:cxn ang="0">
                <a:pos x="T6" y="T7"/>
              </a:cxn>
            </a:cxnLst>
            <a:rect l="0" t="0" r="r" b="b"/>
            <a:pathLst>
              <a:path w="1342" h="1145">
                <a:moveTo>
                  <a:pt x="0" y="0"/>
                </a:moveTo>
                <a:lnTo>
                  <a:pt x="402" y="1145"/>
                </a:lnTo>
                <a:lnTo>
                  <a:pt x="1342" y="565"/>
                </a:lnTo>
                <a:lnTo>
                  <a:pt x="0" y="0"/>
                </a:lnTo>
                <a:close/>
              </a:path>
            </a:pathLst>
          </a:custGeom>
          <a:gradFill>
            <a:gsLst>
              <a:gs pos="0">
                <a:srgbClr val="56BDEC">
                  <a:alpha val="0"/>
                </a:srgbClr>
              </a:gs>
              <a:gs pos="100000">
                <a:srgbClr val="123C8E"/>
              </a:gs>
            </a:gsLst>
            <a:lin ang="12000000" scaled="false"/>
          </a:gradFill>
          <a:ln>
            <a:noFill/>
          </a:ln>
        </p:spPr>
        <p:txBody>
          <a:bodyPr vert="horz" wrap="square" lIns="91440" tIns="45720" rIns="91440" bIns="45720" numCol="1" anchor="t" anchorCtr="false" compatLnSpc="true"/>
          <a:p>
            <a:endParaRPr lang="zh-CN" altLang="en-US">
              <a:cs typeface="+mn-ea"/>
              <a:sym typeface="+mn-lt"/>
            </a:endParaRPr>
          </a:p>
        </p:txBody>
      </p:sp>
      <p:sp>
        <p:nvSpPr>
          <p:cNvPr id="23" name="文本框 22"/>
          <p:cNvSpPr txBox="true"/>
          <p:nvPr/>
        </p:nvSpPr>
        <p:spPr>
          <a:xfrm>
            <a:off x="2554605" y="2676525"/>
            <a:ext cx="1022350" cy="245745"/>
          </a:xfrm>
          <a:prstGeom prst="rect">
            <a:avLst/>
          </a:prstGeom>
          <a:noFill/>
        </p:spPr>
        <p:txBody>
          <a:bodyPr wrap="square" lIns="0" tIns="0" rIns="0" bIns="0" rtlCol="0">
            <a:spAutoFit/>
          </a:bodyPr>
          <a:p>
            <a:pPr algn="l"/>
            <a:r>
              <a:rPr sz="1600" b="1" dirty="0">
                <a:solidFill>
                  <a:schemeClr val="accent6"/>
                </a:solidFill>
                <a:cs typeface="+mn-ea"/>
                <a:sym typeface="+mn-lt"/>
              </a:rPr>
              <a:t>现状与形势</a:t>
            </a:r>
            <a:endParaRPr sz="1600" b="1" dirty="0">
              <a:solidFill>
                <a:schemeClr val="accent6"/>
              </a:solidFill>
              <a:cs typeface="+mn-ea"/>
              <a:sym typeface="+mn-lt"/>
            </a:endParaRPr>
          </a:p>
        </p:txBody>
      </p:sp>
      <p:sp>
        <p:nvSpPr>
          <p:cNvPr id="28" name="文本框 27"/>
          <p:cNvSpPr txBox="true"/>
          <p:nvPr/>
        </p:nvSpPr>
        <p:spPr>
          <a:xfrm>
            <a:off x="1932804" y="1745203"/>
            <a:ext cx="455253" cy="492443"/>
          </a:xfrm>
          <a:prstGeom prst="rect">
            <a:avLst/>
          </a:prstGeom>
          <a:noFill/>
        </p:spPr>
        <p:txBody>
          <a:bodyPr wrap="none" lIns="0" tIns="0" rIns="0" bIns="0" rtlCol="0">
            <a:spAutoFit/>
          </a:bodyPr>
          <a:p>
            <a:r>
              <a:rPr lang="en-US" altLang="zh-CN" sz="3200" dirty="0">
                <a:solidFill>
                  <a:schemeClr val="accent6"/>
                </a:solidFill>
                <a:cs typeface="+mn-ea"/>
                <a:sym typeface="+mn-lt"/>
              </a:rPr>
              <a:t>01</a:t>
            </a:r>
            <a:endParaRPr lang="zh-CN" altLang="en-US" sz="3200" dirty="0">
              <a:solidFill>
                <a:schemeClr val="accent6"/>
              </a:solidFill>
              <a:cs typeface="+mn-ea"/>
              <a:sym typeface="+mn-lt"/>
            </a:endParaRPr>
          </a:p>
        </p:txBody>
      </p:sp>
      <p:sp>
        <p:nvSpPr>
          <p:cNvPr id="29" name="Freeform 47"/>
          <p:cNvSpPr/>
          <p:nvPr/>
        </p:nvSpPr>
        <p:spPr bwMode="auto">
          <a:xfrm>
            <a:off x="1294934" y="1744756"/>
            <a:ext cx="493967" cy="421455"/>
          </a:xfrm>
          <a:custGeom>
            <a:avLst/>
            <a:gdLst>
              <a:gd name="T0" fmla="*/ 0 w 1342"/>
              <a:gd name="T1" fmla="*/ 0 h 1145"/>
              <a:gd name="T2" fmla="*/ 402 w 1342"/>
              <a:gd name="T3" fmla="*/ 1145 h 1145"/>
              <a:gd name="T4" fmla="*/ 1342 w 1342"/>
              <a:gd name="T5" fmla="*/ 565 h 1145"/>
              <a:gd name="T6" fmla="*/ 0 w 1342"/>
              <a:gd name="T7" fmla="*/ 0 h 1145"/>
            </a:gdLst>
            <a:ahLst/>
            <a:cxnLst>
              <a:cxn ang="0">
                <a:pos x="T0" y="T1"/>
              </a:cxn>
              <a:cxn ang="0">
                <a:pos x="T2" y="T3"/>
              </a:cxn>
              <a:cxn ang="0">
                <a:pos x="T4" y="T5"/>
              </a:cxn>
              <a:cxn ang="0">
                <a:pos x="T6" y="T7"/>
              </a:cxn>
            </a:cxnLst>
            <a:rect l="0" t="0" r="r" b="b"/>
            <a:pathLst>
              <a:path w="1342" h="1145">
                <a:moveTo>
                  <a:pt x="0" y="0"/>
                </a:moveTo>
                <a:lnTo>
                  <a:pt x="402" y="1145"/>
                </a:lnTo>
                <a:lnTo>
                  <a:pt x="1342" y="565"/>
                </a:lnTo>
                <a:lnTo>
                  <a:pt x="0" y="0"/>
                </a:lnTo>
                <a:close/>
              </a:path>
            </a:pathLst>
          </a:custGeom>
          <a:gradFill>
            <a:gsLst>
              <a:gs pos="0">
                <a:srgbClr val="56BDEC">
                  <a:alpha val="0"/>
                </a:srgbClr>
              </a:gs>
              <a:gs pos="100000">
                <a:srgbClr val="123C8E"/>
              </a:gs>
            </a:gsLst>
            <a:lin ang="12000000" scaled="false"/>
          </a:gradFill>
          <a:ln>
            <a:noFill/>
          </a:ln>
        </p:spPr>
        <p:txBody>
          <a:bodyPr vert="horz" wrap="square" lIns="91440" tIns="45720" rIns="91440" bIns="45720" numCol="1" anchor="t" anchorCtr="false" compatLnSpc="true"/>
          <a:p>
            <a:endParaRPr lang="zh-CN" altLang="en-US">
              <a:cs typeface="+mn-ea"/>
              <a:sym typeface="+mn-lt"/>
            </a:endParaRPr>
          </a:p>
        </p:txBody>
      </p:sp>
      <p:sp>
        <p:nvSpPr>
          <p:cNvPr id="30" name="文本框 29"/>
          <p:cNvSpPr txBox="true"/>
          <p:nvPr/>
        </p:nvSpPr>
        <p:spPr>
          <a:xfrm>
            <a:off x="1932804" y="2621149"/>
            <a:ext cx="455253" cy="492443"/>
          </a:xfrm>
          <a:prstGeom prst="rect">
            <a:avLst/>
          </a:prstGeom>
          <a:noFill/>
        </p:spPr>
        <p:txBody>
          <a:bodyPr wrap="none" lIns="0" tIns="0" rIns="0" bIns="0" rtlCol="0">
            <a:spAutoFit/>
          </a:bodyPr>
          <a:p>
            <a:r>
              <a:rPr lang="en-US" altLang="zh-CN" sz="3200" dirty="0">
                <a:solidFill>
                  <a:schemeClr val="accent6"/>
                </a:solidFill>
                <a:cs typeface="+mn-ea"/>
                <a:sym typeface="+mn-lt"/>
              </a:rPr>
              <a:t>02</a:t>
            </a:r>
            <a:endParaRPr lang="zh-CN" altLang="en-US" sz="3200" dirty="0">
              <a:solidFill>
                <a:schemeClr val="accent6"/>
              </a:solidFill>
              <a:cs typeface="+mn-ea"/>
              <a:sym typeface="+mn-lt"/>
            </a:endParaRPr>
          </a:p>
        </p:txBody>
      </p:sp>
      <p:sp>
        <p:nvSpPr>
          <p:cNvPr id="34" name="Freeform 47"/>
          <p:cNvSpPr/>
          <p:nvPr/>
        </p:nvSpPr>
        <p:spPr bwMode="auto">
          <a:xfrm>
            <a:off x="1294934" y="2621337"/>
            <a:ext cx="493967" cy="421455"/>
          </a:xfrm>
          <a:custGeom>
            <a:avLst/>
            <a:gdLst>
              <a:gd name="T0" fmla="*/ 0 w 1342"/>
              <a:gd name="T1" fmla="*/ 0 h 1145"/>
              <a:gd name="T2" fmla="*/ 402 w 1342"/>
              <a:gd name="T3" fmla="*/ 1145 h 1145"/>
              <a:gd name="T4" fmla="*/ 1342 w 1342"/>
              <a:gd name="T5" fmla="*/ 565 h 1145"/>
              <a:gd name="T6" fmla="*/ 0 w 1342"/>
              <a:gd name="T7" fmla="*/ 0 h 1145"/>
            </a:gdLst>
            <a:ahLst/>
            <a:cxnLst>
              <a:cxn ang="0">
                <a:pos x="T0" y="T1"/>
              </a:cxn>
              <a:cxn ang="0">
                <a:pos x="T2" y="T3"/>
              </a:cxn>
              <a:cxn ang="0">
                <a:pos x="T4" y="T5"/>
              </a:cxn>
              <a:cxn ang="0">
                <a:pos x="T6" y="T7"/>
              </a:cxn>
            </a:cxnLst>
            <a:rect l="0" t="0" r="r" b="b"/>
            <a:pathLst>
              <a:path w="1342" h="1145">
                <a:moveTo>
                  <a:pt x="0" y="0"/>
                </a:moveTo>
                <a:lnTo>
                  <a:pt x="402" y="1145"/>
                </a:lnTo>
                <a:lnTo>
                  <a:pt x="1342" y="565"/>
                </a:lnTo>
                <a:lnTo>
                  <a:pt x="0" y="0"/>
                </a:lnTo>
                <a:close/>
              </a:path>
            </a:pathLst>
          </a:custGeom>
          <a:gradFill>
            <a:gsLst>
              <a:gs pos="0">
                <a:srgbClr val="56BDEC">
                  <a:alpha val="0"/>
                </a:srgbClr>
              </a:gs>
              <a:gs pos="100000">
                <a:srgbClr val="123C8E"/>
              </a:gs>
            </a:gsLst>
            <a:lin ang="12000000" scaled="false"/>
          </a:gradFill>
          <a:ln>
            <a:noFill/>
          </a:ln>
        </p:spPr>
        <p:txBody>
          <a:bodyPr vert="horz" wrap="square" lIns="91440" tIns="45720" rIns="91440" bIns="45720" numCol="1" anchor="t" anchorCtr="false" compatLnSpc="true"/>
          <a:p>
            <a:endParaRPr lang="zh-CN" altLang="en-US">
              <a:cs typeface="+mn-ea"/>
              <a:sym typeface="+mn-lt"/>
            </a:endParaRPr>
          </a:p>
        </p:txBody>
      </p:sp>
      <p:sp>
        <p:nvSpPr>
          <p:cNvPr id="35" name="文本框 34"/>
          <p:cNvSpPr txBox="true"/>
          <p:nvPr/>
        </p:nvSpPr>
        <p:spPr>
          <a:xfrm>
            <a:off x="1932804" y="3570120"/>
            <a:ext cx="455253" cy="492443"/>
          </a:xfrm>
          <a:prstGeom prst="rect">
            <a:avLst/>
          </a:prstGeom>
          <a:noFill/>
        </p:spPr>
        <p:txBody>
          <a:bodyPr wrap="none" lIns="0" tIns="0" rIns="0" bIns="0" rtlCol="0">
            <a:spAutoFit/>
          </a:bodyPr>
          <a:p>
            <a:r>
              <a:rPr lang="en-US" altLang="zh-CN" sz="3200" dirty="0">
                <a:solidFill>
                  <a:schemeClr val="accent6"/>
                </a:solidFill>
                <a:cs typeface="+mn-ea"/>
                <a:sym typeface="+mn-lt"/>
              </a:rPr>
              <a:t>03</a:t>
            </a:r>
            <a:endParaRPr lang="zh-CN" altLang="en-US" sz="3200" dirty="0">
              <a:solidFill>
                <a:schemeClr val="accent6"/>
              </a:solidFill>
              <a:cs typeface="+mn-ea"/>
              <a:sym typeface="+mn-lt"/>
            </a:endParaRPr>
          </a:p>
        </p:txBody>
      </p:sp>
      <p:sp>
        <p:nvSpPr>
          <p:cNvPr id="37" name="Freeform 47"/>
          <p:cNvSpPr/>
          <p:nvPr/>
        </p:nvSpPr>
        <p:spPr bwMode="auto">
          <a:xfrm>
            <a:off x="1294934" y="3569673"/>
            <a:ext cx="493967" cy="421455"/>
          </a:xfrm>
          <a:custGeom>
            <a:avLst/>
            <a:gdLst>
              <a:gd name="T0" fmla="*/ 0 w 1342"/>
              <a:gd name="T1" fmla="*/ 0 h 1145"/>
              <a:gd name="T2" fmla="*/ 402 w 1342"/>
              <a:gd name="T3" fmla="*/ 1145 h 1145"/>
              <a:gd name="T4" fmla="*/ 1342 w 1342"/>
              <a:gd name="T5" fmla="*/ 565 h 1145"/>
              <a:gd name="T6" fmla="*/ 0 w 1342"/>
              <a:gd name="T7" fmla="*/ 0 h 1145"/>
            </a:gdLst>
            <a:ahLst/>
            <a:cxnLst>
              <a:cxn ang="0">
                <a:pos x="T0" y="T1"/>
              </a:cxn>
              <a:cxn ang="0">
                <a:pos x="T2" y="T3"/>
              </a:cxn>
              <a:cxn ang="0">
                <a:pos x="T4" y="T5"/>
              </a:cxn>
              <a:cxn ang="0">
                <a:pos x="T6" y="T7"/>
              </a:cxn>
            </a:cxnLst>
            <a:rect l="0" t="0" r="r" b="b"/>
            <a:pathLst>
              <a:path w="1342" h="1145">
                <a:moveTo>
                  <a:pt x="0" y="0"/>
                </a:moveTo>
                <a:lnTo>
                  <a:pt x="402" y="1145"/>
                </a:lnTo>
                <a:lnTo>
                  <a:pt x="1342" y="565"/>
                </a:lnTo>
                <a:lnTo>
                  <a:pt x="0" y="0"/>
                </a:lnTo>
                <a:close/>
              </a:path>
            </a:pathLst>
          </a:custGeom>
          <a:gradFill>
            <a:gsLst>
              <a:gs pos="0">
                <a:srgbClr val="56BDEC">
                  <a:alpha val="0"/>
                </a:srgbClr>
              </a:gs>
              <a:gs pos="100000">
                <a:srgbClr val="123C8E"/>
              </a:gs>
            </a:gsLst>
            <a:lin ang="12000000" scaled="false"/>
          </a:gradFill>
          <a:ln>
            <a:noFill/>
          </a:ln>
        </p:spPr>
        <p:txBody>
          <a:bodyPr vert="horz" wrap="square" lIns="91440" tIns="45720" rIns="91440" bIns="45720" numCol="1" anchor="t" anchorCtr="false" compatLnSpc="true"/>
          <a:p>
            <a:endParaRPr lang="zh-CN" altLang="en-US">
              <a:cs typeface="+mn-ea"/>
              <a:sym typeface="+mn-lt"/>
            </a:endParaRPr>
          </a:p>
        </p:txBody>
      </p:sp>
      <p:sp>
        <p:nvSpPr>
          <p:cNvPr id="47" name="Freeform 47"/>
          <p:cNvSpPr/>
          <p:nvPr/>
        </p:nvSpPr>
        <p:spPr bwMode="auto">
          <a:xfrm>
            <a:off x="4584869" y="3746276"/>
            <a:ext cx="493967" cy="421455"/>
          </a:xfrm>
          <a:custGeom>
            <a:avLst/>
            <a:gdLst>
              <a:gd name="T0" fmla="*/ 0 w 1342"/>
              <a:gd name="T1" fmla="*/ 0 h 1145"/>
              <a:gd name="T2" fmla="*/ 402 w 1342"/>
              <a:gd name="T3" fmla="*/ 1145 h 1145"/>
              <a:gd name="T4" fmla="*/ 1342 w 1342"/>
              <a:gd name="T5" fmla="*/ 565 h 1145"/>
              <a:gd name="T6" fmla="*/ 0 w 1342"/>
              <a:gd name="T7" fmla="*/ 0 h 1145"/>
            </a:gdLst>
            <a:ahLst/>
            <a:cxnLst>
              <a:cxn ang="0">
                <a:pos x="T0" y="T1"/>
              </a:cxn>
              <a:cxn ang="0">
                <a:pos x="T2" y="T3"/>
              </a:cxn>
              <a:cxn ang="0">
                <a:pos x="T4" y="T5"/>
              </a:cxn>
              <a:cxn ang="0">
                <a:pos x="T6" y="T7"/>
              </a:cxn>
            </a:cxnLst>
            <a:rect l="0" t="0" r="r" b="b"/>
            <a:pathLst>
              <a:path w="1342" h="1145">
                <a:moveTo>
                  <a:pt x="0" y="0"/>
                </a:moveTo>
                <a:lnTo>
                  <a:pt x="402" y="1145"/>
                </a:lnTo>
                <a:lnTo>
                  <a:pt x="1342" y="565"/>
                </a:lnTo>
                <a:lnTo>
                  <a:pt x="0" y="0"/>
                </a:lnTo>
                <a:close/>
              </a:path>
            </a:pathLst>
          </a:custGeom>
          <a:gradFill>
            <a:gsLst>
              <a:gs pos="0">
                <a:srgbClr val="56BDEC">
                  <a:alpha val="0"/>
                </a:srgbClr>
              </a:gs>
              <a:gs pos="100000">
                <a:srgbClr val="123C8E"/>
              </a:gs>
            </a:gsLst>
            <a:lin ang="12000000" scaled="false"/>
          </a:gradFill>
          <a:ln>
            <a:noFill/>
          </a:ln>
        </p:spPr>
        <p:txBody>
          <a:bodyPr vert="horz" wrap="square" lIns="91440" tIns="45720" rIns="91440" bIns="45720" numCol="1" anchor="t" anchorCtr="false" compatLnSpc="true"/>
          <a:p>
            <a:endParaRPr lang="zh-CN" altLang="en-US">
              <a:cs typeface="+mn-ea"/>
              <a:sym typeface="+mn-lt"/>
            </a:endParaRPr>
          </a:p>
        </p:txBody>
      </p:sp>
      <p:sp>
        <p:nvSpPr>
          <p:cNvPr id="48" name="文本框 47"/>
          <p:cNvSpPr txBox="true"/>
          <p:nvPr/>
        </p:nvSpPr>
        <p:spPr>
          <a:xfrm>
            <a:off x="5229724" y="3799355"/>
            <a:ext cx="406400" cy="492125"/>
          </a:xfrm>
          <a:prstGeom prst="rect">
            <a:avLst/>
          </a:prstGeom>
          <a:noFill/>
        </p:spPr>
        <p:txBody>
          <a:bodyPr wrap="none" lIns="0" tIns="0" rIns="0" bIns="0" rtlCol="0">
            <a:spAutoFit/>
          </a:bodyPr>
          <a:p>
            <a:r>
              <a:rPr lang="en-US" altLang="zh-CN" sz="3200" dirty="0">
                <a:solidFill>
                  <a:schemeClr val="accent6"/>
                </a:solidFill>
                <a:cs typeface="+mn-ea"/>
                <a:sym typeface="+mn-lt"/>
              </a:rPr>
              <a:t>0</a:t>
            </a:r>
            <a:r>
              <a:rPr lang="x-none" altLang="en-US" sz="3200" dirty="0">
                <a:solidFill>
                  <a:schemeClr val="accent6"/>
                </a:solidFill>
                <a:cs typeface="+mn-ea"/>
                <a:sym typeface="+mn-lt"/>
              </a:rPr>
              <a:t>7</a:t>
            </a:r>
            <a:endParaRPr lang="x-none" altLang="en-US" sz="3200" dirty="0">
              <a:solidFill>
                <a:schemeClr val="accent6"/>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4583">
        <p:fade/>
      </p:transition>
    </mc:Choice>
    <mc:Fallback>
      <p:transition spd="med" advTm="45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fade">
                                      <p:cBhvr>
                                        <p:cTn id="12" dur="500"/>
                                        <p:tgtEl>
                                          <p:spTgt spid="49"/>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500"/>
                            </p:stCondLst>
                            <p:childTnLst>
                              <p:par>
                                <p:cTn id="26" presetID="2" presetClass="entr" presetSubtype="8"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500"/>
                            </p:stCondLst>
                            <p:childTnLst>
                              <p:par>
                                <p:cTn id="38" presetID="2" presetClass="entr" presetSubtype="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0-#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childTnLst>
                          </p:cTn>
                        </p:par>
                        <p:par>
                          <p:cTn id="49" fill="hold">
                            <p:stCondLst>
                              <p:cond delay="500"/>
                            </p:stCondLst>
                            <p:childTnLst>
                              <p:par>
                                <p:cTn id="50" presetID="2" presetClass="entr" presetSubtype="8"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500" fill="hold"/>
                                        <p:tgtEl>
                                          <p:spTgt spid="29"/>
                                        </p:tgtEl>
                                        <p:attrNameLst>
                                          <p:attrName>ppt_x</p:attrName>
                                        </p:attrNameLst>
                                      </p:cBhvr>
                                      <p:tavLst>
                                        <p:tav tm="0">
                                          <p:val>
                                            <p:strVal val="0-#ppt_w/2"/>
                                          </p:val>
                                        </p:tav>
                                        <p:tav tm="100000">
                                          <p:val>
                                            <p:strVal val="#ppt_x"/>
                                          </p:val>
                                        </p:tav>
                                      </p:tavLst>
                                    </p:anim>
                                    <p:anim calcmode="lin" valueType="num">
                                      <p:cBhvr additive="base">
                                        <p:cTn id="53"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grpId="0" nodeType="click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Effect transition="in" filter="fade">
                                      <p:cBhvr>
                                        <p:cTn id="60" dur="500"/>
                                        <p:tgtEl>
                                          <p:spTgt spid="28"/>
                                        </p:tgtEl>
                                      </p:cBhvr>
                                    </p:animEffect>
                                  </p:childTnLst>
                                </p:cTn>
                              </p:par>
                            </p:childTnLst>
                          </p:cTn>
                        </p:par>
                        <p:par>
                          <p:cTn id="61" fill="hold">
                            <p:stCondLst>
                              <p:cond delay="500"/>
                            </p:stCondLst>
                            <p:childTnLst>
                              <p:par>
                                <p:cTn id="62" presetID="2" presetClass="entr" presetSubtype="8" fill="hold" grpId="0" nodeType="afterEffect">
                                  <p:stCondLst>
                                    <p:cond delay="0"/>
                                  </p:stCondLst>
                                  <p:childTnLst>
                                    <p:set>
                                      <p:cBhvr>
                                        <p:cTn id="63" dur="1" fill="hold">
                                          <p:stCondLst>
                                            <p:cond delay="0"/>
                                          </p:stCondLst>
                                        </p:cTn>
                                        <p:tgtEl>
                                          <p:spTgt spid="34"/>
                                        </p:tgtEl>
                                        <p:attrNameLst>
                                          <p:attrName>style.visibility</p:attrName>
                                        </p:attrNameLst>
                                      </p:cBhvr>
                                      <p:to>
                                        <p:strVal val="visible"/>
                                      </p:to>
                                    </p:set>
                                    <p:anim calcmode="lin" valueType="num">
                                      <p:cBhvr additive="base">
                                        <p:cTn id="64" dur="500" fill="hold"/>
                                        <p:tgtEl>
                                          <p:spTgt spid="34"/>
                                        </p:tgtEl>
                                        <p:attrNameLst>
                                          <p:attrName>ppt_x</p:attrName>
                                        </p:attrNameLst>
                                      </p:cBhvr>
                                      <p:tavLst>
                                        <p:tav tm="0">
                                          <p:val>
                                            <p:strVal val="0-#ppt_w/2"/>
                                          </p:val>
                                        </p:tav>
                                        <p:tav tm="100000">
                                          <p:val>
                                            <p:strVal val="#ppt_x"/>
                                          </p:val>
                                        </p:tav>
                                      </p:tavLst>
                                    </p:anim>
                                    <p:anim calcmode="lin" valueType="num">
                                      <p:cBhvr additive="base">
                                        <p:cTn id="65"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p:cTn id="70" dur="500" fill="hold"/>
                                        <p:tgtEl>
                                          <p:spTgt spid="30"/>
                                        </p:tgtEl>
                                        <p:attrNameLst>
                                          <p:attrName>ppt_w</p:attrName>
                                        </p:attrNameLst>
                                      </p:cBhvr>
                                      <p:tavLst>
                                        <p:tav tm="0">
                                          <p:val>
                                            <p:fltVal val="0"/>
                                          </p:val>
                                        </p:tav>
                                        <p:tav tm="100000">
                                          <p:val>
                                            <p:strVal val="#ppt_w"/>
                                          </p:val>
                                        </p:tav>
                                      </p:tavLst>
                                    </p:anim>
                                    <p:anim calcmode="lin" valueType="num">
                                      <p:cBhvr>
                                        <p:cTn id="71" dur="500" fill="hold"/>
                                        <p:tgtEl>
                                          <p:spTgt spid="30"/>
                                        </p:tgtEl>
                                        <p:attrNameLst>
                                          <p:attrName>ppt_h</p:attrName>
                                        </p:attrNameLst>
                                      </p:cBhvr>
                                      <p:tavLst>
                                        <p:tav tm="0">
                                          <p:val>
                                            <p:fltVal val="0"/>
                                          </p:val>
                                        </p:tav>
                                        <p:tav tm="100000">
                                          <p:val>
                                            <p:strVal val="#ppt_h"/>
                                          </p:val>
                                        </p:tav>
                                      </p:tavLst>
                                    </p:anim>
                                    <p:animEffect transition="in" filter="fade">
                                      <p:cBhvr>
                                        <p:cTn id="72" dur="500"/>
                                        <p:tgtEl>
                                          <p:spTgt spid="30"/>
                                        </p:tgtEl>
                                      </p:cBhvr>
                                    </p:animEffect>
                                  </p:childTnLst>
                                </p:cTn>
                              </p:par>
                            </p:childTnLst>
                          </p:cTn>
                        </p:par>
                        <p:par>
                          <p:cTn id="73" fill="hold">
                            <p:stCondLst>
                              <p:cond delay="500"/>
                            </p:stCondLst>
                            <p:childTnLst>
                              <p:par>
                                <p:cTn id="74" presetID="2" presetClass="entr" presetSubtype="8" fill="hold" grpId="0" nodeType="afterEffect">
                                  <p:stCondLst>
                                    <p:cond delay="0"/>
                                  </p:stCondLst>
                                  <p:childTnLst>
                                    <p:set>
                                      <p:cBhvr>
                                        <p:cTn id="75" dur="1" fill="hold">
                                          <p:stCondLst>
                                            <p:cond delay="0"/>
                                          </p:stCondLst>
                                        </p:cTn>
                                        <p:tgtEl>
                                          <p:spTgt spid="37"/>
                                        </p:tgtEl>
                                        <p:attrNameLst>
                                          <p:attrName>style.visibility</p:attrName>
                                        </p:attrNameLst>
                                      </p:cBhvr>
                                      <p:to>
                                        <p:strVal val="visible"/>
                                      </p:to>
                                    </p:set>
                                    <p:anim calcmode="lin" valueType="num">
                                      <p:cBhvr additive="base">
                                        <p:cTn id="76" dur="500" fill="hold"/>
                                        <p:tgtEl>
                                          <p:spTgt spid="37"/>
                                        </p:tgtEl>
                                        <p:attrNameLst>
                                          <p:attrName>ppt_x</p:attrName>
                                        </p:attrNameLst>
                                      </p:cBhvr>
                                      <p:tavLst>
                                        <p:tav tm="0">
                                          <p:val>
                                            <p:strVal val="0-#ppt_w/2"/>
                                          </p:val>
                                        </p:tav>
                                        <p:tav tm="100000">
                                          <p:val>
                                            <p:strVal val="#ppt_x"/>
                                          </p:val>
                                        </p:tav>
                                      </p:tavLst>
                                    </p:anim>
                                    <p:anim calcmode="lin" valueType="num">
                                      <p:cBhvr additive="base">
                                        <p:cTn id="77"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0" nodeType="clickEffect">
                                  <p:stCondLst>
                                    <p:cond delay="0"/>
                                  </p:stCondLst>
                                  <p:childTnLst>
                                    <p:set>
                                      <p:cBhvr>
                                        <p:cTn id="81" dur="1" fill="hold">
                                          <p:stCondLst>
                                            <p:cond delay="0"/>
                                          </p:stCondLst>
                                        </p:cTn>
                                        <p:tgtEl>
                                          <p:spTgt spid="35"/>
                                        </p:tgtEl>
                                        <p:attrNameLst>
                                          <p:attrName>style.visibility</p:attrName>
                                        </p:attrNameLst>
                                      </p:cBhvr>
                                      <p:to>
                                        <p:strVal val="visible"/>
                                      </p:to>
                                    </p:set>
                                    <p:anim calcmode="lin" valueType="num">
                                      <p:cBhvr>
                                        <p:cTn id="82" dur="500" fill="hold"/>
                                        <p:tgtEl>
                                          <p:spTgt spid="35"/>
                                        </p:tgtEl>
                                        <p:attrNameLst>
                                          <p:attrName>ppt_w</p:attrName>
                                        </p:attrNameLst>
                                      </p:cBhvr>
                                      <p:tavLst>
                                        <p:tav tm="0">
                                          <p:val>
                                            <p:fltVal val="0"/>
                                          </p:val>
                                        </p:tav>
                                        <p:tav tm="100000">
                                          <p:val>
                                            <p:strVal val="#ppt_w"/>
                                          </p:val>
                                        </p:tav>
                                      </p:tavLst>
                                    </p:anim>
                                    <p:anim calcmode="lin" valueType="num">
                                      <p:cBhvr>
                                        <p:cTn id="83" dur="500" fill="hold"/>
                                        <p:tgtEl>
                                          <p:spTgt spid="35"/>
                                        </p:tgtEl>
                                        <p:attrNameLst>
                                          <p:attrName>ppt_h</p:attrName>
                                        </p:attrNameLst>
                                      </p:cBhvr>
                                      <p:tavLst>
                                        <p:tav tm="0">
                                          <p:val>
                                            <p:fltVal val="0"/>
                                          </p:val>
                                        </p:tav>
                                        <p:tav tm="100000">
                                          <p:val>
                                            <p:strVal val="#ppt_h"/>
                                          </p:val>
                                        </p:tav>
                                      </p:tavLst>
                                    </p:anim>
                                    <p:animEffect transition="in" filter="fade">
                                      <p:cBhvr>
                                        <p:cTn id="84" dur="500"/>
                                        <p:tgtEl>
                                          <p:spTgt spid="35"/>
                                        </p:tgtEl>
                                      </p:cBhvr>
                                    </p:animEffect>
                                  </p:childTnLst>
                                </p:cTn>
                              </p:par>
                            </p:childTnLst>
                          </p:cTn>
                        </p:par>
                        <p:par>
                          <p:cTn id="85" fill="hold">
                            <p:stCondLst>
                              <p:cond delay="500"/>
                            </p:stCondLst>
                            <p:childTnLst>
                              <p:par>
                                <p:cTn id="86" presetID="2" presetClass="entr" presetSubtype="8" fill="hold" grpId="0" nodeType="afterEffect">
                                  <p:stCondLst>
                                    <p:cond delay="0"/>
                                  </p:stCondLst>
                                  <p:childTnLst>
                                    <p:set>
                                      <p:cBhvr>
                                        <p:cTn id="87" dur="1" fill="hold">
                                          <p:stCondLst>
                                            <p:cond delay="0"/>
                                          </p:stCondLst>
                                        </p:cTn>
                                        <p:tgtEl>
                                          <p:spTgt spid="47"/>
                                        </p:tgtEl>
                                        <p:attrNameLst>
                                          <p:attrName>style.visibility</p:attrName>
                                        </p:attrNameLst>
                                      </p:cBhvr>
                                      <p:to>
                                        <p:strVal val="visible"/>
                                      </p:to>
                                    </p:set>
                                    <p:anim calcmode="lin" valueType="num">
                                      <p:cBhvr additive="base">
                                        <p:cTn id="88" dur="500" fill="hold"/>
                                        <p:tgtEl>
                                          <p:spTgt spid="47"/>
                                        </p:tgtEl>
                                        <p:attrNameLst>
                                          <p:attrName>ppt_x</p:attrName>
                                        </p:attrNameLst>
                                      </p:cBhvr>
                                      <p:tavLst>
                                        <p:tav tm="0">
                                          <p:val>
                                            <p:strVal val="0-#ppt_w/2"/>
                                          </p:val>
                                        </p:tav>
                                        <p:tav tm="100000">
                                          <p:val>
                                            <p:strVal val="#ppt_x"/>
                                          </p:val>
                                        </p:tav>
                                      </p:tavLst>
                                    </p:anim>
                                    <p:anim calcmode="lin" valueType="num">
                                      <p:cBhvr additive="base">
                                        <p:cTn id="89"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grpId="0" nodeType="clickEffect">
                                  <p:stCondLst>
                                    <p:cond delay="0"/>
                                  </p:stCondLst>
                                  <p:childTnLst>
                                    <p:set>
                                      <p:cBhvr>
                                        <p:cTn id="93" dur="1" fill="hold">
                                          <p:stCondLst>
                                            <p:cond delay="0"/>
                                          </p:stCondLst>
                                        </p:cTn>
                                        <p:tgtEl>
                                          <p:spTgt spid="48"/>
                                        </p:tgtEl>
                                        <p:attrNameLst>
                                          <p:attrName>style.visibility</p:attrName>
                                        </p:attrNameLst>
                                      </p:cBhvr>
                                      <p:to>
                                        <p:strVal val="visible"/>
                                      </p:to>
                                    </p:set>
                                    <p:anim calcmode="lin" valueType="num">
                                      <p:cBhvr>
                                        <p:cTn id="94" dur="500" fill="hold"/>
                                        <p:tgtEl>
                                          <p:spTgt spid="48"/>
                                        </p:tgtEl>
                                        <p:attrNameLst>
                                          <p:attrName>ppt_w</p:attrName>
                                        </p:attrNameLst>
                                      </p:cBhvr>
                                      <p:tavLst>
                                        <p:tav tm="0">
                                          <p:val>
                                            <p:fltVal val="0"/>
                                          </p:val>
                                        </p:tav>
                                        <p:tav tm="100000">
                                          <p:val>
                                            <p:strVal val="#ppt_w"/>
                                          </p:val>
                                        </p:tav>
                                      </p:tavLst>
                                    </p:anim>
                                    <p:anim calcmode="lin" valueType="num">
                                      <p:cBhvr>
                                        <p:cTn id="95" dur="500" fill="hold"/>
                                        <p:tgtEl>
                                          <p:spTgt spid="48"/>
                                        </p:tgtEl>
                                        <p:attrNameLst>
                                          <p:attrName>ppt_h</p:attrName>
                                        </p:attrNameLst>
                                      </p:cBhvr>
                                      <p:tavLst>
                                        <p:tav tm="0">
                                          <p:val>
                                            <p:fltVal val="0"/>
                                          </p:val>
                                        </p:tav>
                                        <p:tav tm="100000">
                                          <p:val>
                                            <p:strVal val="#ppt_h"/>
                                          </p:val>
                                        </p:tav>
                                      </p:tavLst>
                                    </p:anim>
                                    <p:animEffect transition="in" filter="fade">
                                      <p:cBhvr>
                                        <p:cTn id="9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7" grpId="0"/>
      <p:bldP spid="8" grpId="0" bldLvl="0" animBg="true"/>
      <p:bldP spid="9" grpId="0"/>
      <p:bldP spid="10" grpId="0" bldLvl="0" animBg="true"/>
      <p:bldP spid="11" grpId="0"/>
      <p:bldP spid="12" grpId="0" bldLvl="0" animBg="true"/>
      <p:bldP spid="28" grpId="0"/>
      <p:bldP spid="29" grpId="0" bldLvl="0" animBg="true"/>
      <p:bldP spid="30" grpId="0"/>
      <p:bldP spid="34" grpId="0" bldLvl="0" animBg="true"/>
      <p:bldP spid="35" grpId="0"/>
      <p:bldP spid="37" grpId="0" bldLvl="0" animBg="true"/>
      <p:bldP spid="47" grpId="0" bldLvl="0" animBg="true"/>
      <p:bldP spid="4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îṥľïďè"/>
          <p:cNvSpPr/>
          <p:nvPr/>
        </p:nvSpPr>
        <p:spPr bwMode="auto">
          <a:xfrm>
            <a:off x="1149350" y="871855"/>
            <a:ext cx="2580640" cy="409575"/>
          </a:xfrm>
          <a:prstGeom prst="rect">
            <a:avLst/>
          </a:prstGeom>
          <a:solidFill>
            <a:schemeClr val="accent1">
              <a:alpha val="80000"/>
            </a:schemeClr>
          </a:solidFill>
          <a:ln w="38100">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false" anchor="ctr" anchorCtr="false" forceAA="false" compatLnSpc="true">
            <a:noAutofit/>
          </a:bodyPr>
          <a:lstStyle/>
          <a:p>
            <a:pPr algn="ctr"/>
            <a:r>
              <a:rPr lang="zh-CN" altLang="en-US" b="1" dirty="0">
                <a:ln w="3175">
                  <a:noFill/>
                </a:ln>
                <a:solidFill>
                  <a:schemeClr val="tx1"/>
                </a:solidFill>
                <a:latin typeface="思源黑体旧字形 ExtraLight" panose="020B0200000000000000" pitchFamily="34" charset="-128"/>
                <a:ea typeface="思源黑体旧字形 ExtraLight" panose="020B0200000000000000" pitchFamily="34" charset="-128"/>
                <a:sym typeface="思源黑体旧字形 ExtraLight" panose="020B0200000000000000" pitchFamily="34" charset="-128"/>
              </a:rPr>
              <a:t>编制目的</a:t>
            </a:r>
            <a:endParaRPr lang="zh-CN" altLang="zh-CN" b="1" dirty="0">
              <a:solidFill>
                <a:schemeClr val="bg1"/>
              </a:solidFill>
              <a:cs typeface="+mn-ea"/>
              <a:sym typeface="+mn-lt"/>
            </a:endParaRPr>
          </a:p>
        </p:txBody>
      </p:sp>
      <p:sp>
        <p:nvSpPr>
          <p:cNvPr id="7" name="îŝḻíḑé"/>
          <p:cNvSpPr/>
          <p:nvPr/>
        </p:nvSpPr>
        <p:spPr>
          <a:xfrm>
            <a:off x="399415" y="1281430"/>
            <a:ext cx="4081145" cy="2642870"/>
          </a:xfrm>
          <a:prstGeom prst="snip2SameRect">
            <a:avLst>
              <a:gd name="adj1" fmla="val 0"/>
              <a:gd name="adj2" fmla="val 0"/>
            </a:avLst>
          </a:prstGeom>
          <a:ln>
            <a:noFill/>
          </a:ln>
        </p:spPr>
        <p:txBody>
          <a:bodyPr wrap="square" anchor="t">
            <a:noAutofit/>
          </a:bodyPr>
          <a:lstStyle/>
          <a:p>
            <a:pPr indent="0">
              <a:lnSpc>
                <a:spcPct val="150000"/>
              </a:lnSpc>
              <a:buFont typeface="Arial" panose="02080604020202020204" pitchFamily="34" charset="0"/>
              <a:buNone/>
            </a:pPr>
            <a:r>
              <a:rPr sz="1400" dirty="0">
                <a:cs typeface="+mn-ea"/>
                <a:sym typeface="+mn-lt"/>
              </a:rPr>
              <a:t>《新疆博尔塔拉蒙古自治州地质灾害防治“十四五”规划》是着力防范化解地质灾害风险挑战、提升地质灾害防治工作、服务经济社会高质量发展能力和水平的重要手段，是依法统筹推进地质灾害防治措施落实的重要依据，是指导各地积极防范、科学应对、高效处置各类突发地质灾害事件的重要遵循，对博州地质灾害防治工作具有十分重要意义。</a:t>
            </a:r>
            <a:endParaRPr sz="1400" dirty="0">
              <a:cs typeface="+mn-ea"/>
              <a:sym typeface="+mn-lt"/>
            </a:endParaRPr>
          </a:p>
          <a:p>
            <a:pPr marL="171450" indent="-171450">
              <a:lnSpc>
                <a:spcPct val="150000"/>
              </a:lnSpc>
              <a:buFont typeface="Arial" panose="02080604020202020204" pitchFamily="34" charset="0"/>
              <a:buChar char="•"/>
            </a:pPr>
            <a:endParaRPr lang="x-none" altLang="zh-CN" sz="1400" dirty="0">
              <a:cs typeface="+mn-ea"/>
              <a:sym typeface="+mn-lt"/>
            </a:endParaRPr>
          </a:p>
        </p:txBody>
      </p:sp>
      <p:sp>
        <p:nvSpPr>
          <p:cNvPr id="25" name="Title 1"/>
          <p:cNvSpPr txBox="true"/>
          <p:nvPr/>
        </p:nvSpPr>
        <p:spPr>
          <a:xfrm>
            <a:off x="611560" y="175643"/>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b="1" dirty="0">
                <a:solidFill>
                  <a:schemeClr val="accent6"/>
                </a:solidFill>
                <a:cs typeface="+mn-ea"/>
                <a:sym typeface="+mn-lt"/>
              </a:rPr>
              <a:t>前  言</a:t>
            </a:r>
            <a:endParaRPr lang="en-GB" altLang="zh-CN" sz="1800" dirty="0">
              <a:solidFill>
                <a:schemeClr val="tx1">
                  <a:lumMod val="95000"/>
                  <a:lumOff val="5000"/>
                </a:schemeClr>
              </a:solidFill>
              <a:latin typeface="+mn-lt"/>
              <a:ea typeface="+mn-ea"/>
              <a:cs typeface="+mn-ea"/>
              <a:sym typeface="+mn-lt"/>
            </a:endParaRPr>
          </a:p>
        </p:txBody>
      </p:sp>
      <p:pic>
        <p:nvPicPr>
          <p:cNvPr id="2" name="图片 1" descr="微信图片_20200325190628"/>
          <p:cNvPicPr>
            <a:picLocks noChangeAspect="true"/>
          </p:cNvPicPr>
          <p:nvPr/>
        </p:nvPicPr>
        <p:blipFill>
          <a:blip r:embed="rId1"/>
          <a:stretch>
            <a:fillRect/>
          </a:stretch>
        </p:blipFill>
        <p:spPr>
          <a:xfrm>
            <a:off x="8147685" y="62230"/>
            <a:ext cx="554990" cy="554990"/>
          </a:xfrm>
          <a:prstGeom prst="ellipse">
            <a:avLst/>
          </a:prstGeom>
        </p:spPr>
      </p:pic>
      <p:sp>
        <p:nvSpPr>
          <p:cNvPr id="3" name="îṥľïďè"/>
          <p:cNvSpPr/>
          <p:nvPr/>
        </p:nvSpPr>
        <p:spPr bwMode="auto">
          <a:xfrm>
            <a:off x="5386705" y="871855"/>
            <a:ext cx="2580640" cy="409575"/>
          </a:xfrm>
          <a:prstGeom prst="rect">
            <a:avLst/>
          </a:prstGeom>
          <a:solidFill>
            <a:schemeClr val="accent1">
              <a:alpha val="80000"/>
            </a:schemeClr>
          </a:solidFill>
          <a:ln w="38100">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false" anchor="ctr" anchorCtr="false" forceAA="false" compatLnSpc="true">
            <a:noAutofit/>
          </a:bodyPr>
          <a:p>
            <a:pPr algn="ctr"/>
            <a:r>
              <a:rPr lang="zh-CN" altLang="en-US" b="1" dirty="0">
                <a:ln w="3175">
                  <a:noFill/>
                </a:ln>
                <a:solidFill>
                  <a:schemeClr val="tx1"/>
                </a:solidFill>
                <a:latin typeface="思源黑体旧字形 ExtraLight" panose="020B0200000000000000" pitchFamily="34" charset="-128"/>
                <a:ea typeface="思源黑体旧字形 ExtraLight" panose="020B0200000000000000" pitchFamily="34" charset="-128"/>
                <a:sym typeface="思源黑体旧字形 ExtraLight" panose="020B0200000000000000" pitchFamily="34" charset="-128"/>
              </a:rPr>
              <a:t>编制目的</a:t>
            </a:r>
            <a:endParaRPr lang="zh-CN" altLang="zh-CN" b="1" dirty="0">
              <a:solidFill>
                <a:schemeClr val="bg1"/>
              </a:solidFill>
              <a:cs typeface="+mn-ea"/>
              <a:sym typeface="+mn-lt"/>
            </a:endParaRPr>
          </a:p>
        </p:txBody>
      </p:sp>
      <p:sp>
        <p:nvSpPr>
          <p:cNvPr id="10" name="文本框 9"/>
          <p:cNvSpPr txBox="true"/>
          <p:nvPr/>
        </p:nvSpPr>
        <p:spPr>
          <a:xfrm>
            <a:off x="5386705" y="1692910"/>
            <a:ext cx="3206115" cy="521970"/>
          </a:xfrm>
          <a:prstGeom prst="rect">
            <a:avLst/>
          </a:prstGeom>
          <a:noFill/>
        </p:spPr>
        <p:txBody>
          <a:bodyPr wrap="square" rtlCol="0">
            <a:spAutoFit/>
          </a:bodyPr>
          <a:p>
            <a:pPr algn="l"/>
            <a:r>
              <a:rPr sz="1400" dirty="0">
                <a:cs typeface="+mn-ea"/>
              </a:rPr>
              <a:t>《地质灾害防治条例》</a:t>
            </a:r>
            <a:endParaRPr sz="1400" dirty="0">
              <a:cs typeface="+mn-ea"/>
            </a:endParaRPr>
          </a:p>
          <a:p>
            <a:pPr algn="l"/>
            <a:r>
              <a:rPr sz="1400" dirty="0">
                <a:cs typeface="+mn-ea"/>
              </a:rPr>
              <a:t>《新疆维吾尔自治区地质灾害防治条例》</a:t>
            </a:r>
            <a:endParaRPr sz="1400" dirty="0">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7587">
        <p:fade/>
      </p:transition>
    </mc:Choice>
    <mc:Fallback>
      <p:transition spd="med" advTm="758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outVertic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true"/>
      <p:bldP spid="7" grpId="0"/>
      <p:bldP spid="3" grpId="0" bldLvl="0" animBg="tru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iśľïḍé"/>
          <p:cNvSpPr/>
          <p:nvPr/>
        </p:nvSpPr>
        <p:spPr bwMode="auto">
          <a:xfrm>
            <a:off x="611505" y="726440"/>
            <a:ext cx="1920875" cy="409575"/>
          </a:xfrm>
          <a:prstGeom prst="rect">
            <a:avLst/>
          </a:prstGeom>
          <a:solidFill>
            <a:schemeClr val="accent3">
              <a:alpha val="80000"/>
            </a:schemeClr>
          </a:solidFill>
          <a:ln w="38100">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false" anchor="ctr" anchorCtr="false" forceAA="false" compatLnSpc="true">
            <a:noAutofit/>
          </a:bodyPr>
          <a:lstStyle/>
          <a:p>
            <a:pPr algn="ctr"/>
            <a:r>
              <a:rPr lang="zh-CN" altLang="en-US" b="1" dirty="0">
                <a:solidFill>
                  <a:schemeClr val="bg1"/>
                </a:solidFill>
                <a:cs typeface="+mn-ea"/>
                <a:sym typeface="+mn-lt"/>
              </a:rPr>
              <a:t>现状</a:t>
            </a:r>
            <a:endParaRPr lang="zh-CN" altLang="en-US" b="1" dirty="0">
              <a:solidFill>
                <a:schemeClr val="bg1"/>
              </a:solidFill>
              <a:cs typeface="+mn-ea"/>
              <a:sym typeface="+mn-lt"/>
            </a:endParaRPr>
          </a:p>
        </p:txBody>
      </p:sp>
      <p:sp>
        <p:nvSpPr>
          <p:cNvPr id="10" name="î$ḷïḓê"/>
          <p:cNvSpPr/>
          <p:nvPr/>
        </p:nvSpPr>
        <p:spPr>
          <a:xfrm>
            <a:off x="4543448" y="1421903"/>
            <a:ext cx="3921018" cy="1394719"/>
          </a:xfrm>
          <a:prstGeom prst="snip2SameRect">
            <a:avLst>
              <a:gd name="adj1" fmla="val 0"/>
              <a:gd name="adj2" fmla="val 0"/>
            </a:avLst>
          </a:prstGeom>
          <a:ln>
            <a:noFill/>
          </a:ln>
        </p:spPr>
        <p:txBody>
          <a:bodyPr wrap="square" anchor="t">
            <a:noAutofit/>
          </a:bodyPr>
          <a:lstStyle/>
          <a:p>
            <a:pPr marL="171450" indent="-171450">
              <a:lnSpc>
                <a:spcPct val="150000"/>
              </a:lnSpc>
              <a:buFont typeface="Arial" panose="02080604020202020204" pitchFamily="34" charset="0"/>
              <a:buChar char="•"/>
            </a:pPr>
            <a:endParaRPr lang="zh-CN" altLang="en-US" sz="1400" dirty="0">
              <a:cs typeface="+mn-ea"/>
              <a:sym typeface="+mn-lt"/>
            </a:endParaRPr>
          </a:p>
        </p:txBody>
      </p:sp>
      <p:sp>
        <p:nvSpPr>
          <p:cNvPr id="25" name="Title 1"/>
          <p:cNvSpPr txBox="true"/>
          <p:nvPr/>
        </p:nvSpPr>
        <p:spPr>
          <a:xfrm>
            <a:off x="611560" y="175643"/>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sz="1800" b="1" dirty="0">
                <a:solidFill>
                  <a:schemeClr val="accent6"/>
                </a:solidFill>
                <a:cs typeface="+mn-ea"/>
                <a:sym typeface="+mn-lt"/>
              </a:rPr>
              <a:t>现状与形势</a:t>
            </a:r>
            <a:endParaRPr lang="en-GB" altLang="zh-CN" sz="1800" dirty="0">
              <a:solidFill>
                <a:schemeClr val="tx1">
                  <a:lumMod val="95000"/>
                  <a:lumOff val="5000"/>
                </a:schemeClr>
              </a:solidFill>
              <a:latin typeface="+mn-lt"/>
              <a:ea typeface="+mn-ea"/>
              <a:cs typeface="+mn-ea"/>
              <a:sym typeface="+mn-lt"/>
            </a:endParaRPr>
          </a:p>
        </p:txBody>
      </p:sp>
      <p:pic>
        <p:nvPicPr>
          <p:cNvPr id="2" name="图片 1" descr="微信图片_20200325190628"/>
          <p:cNvPicPr>
            <a:picLocks noChangeAspect="true"/>
          </p:cNvPicPr>
          <p:nvPr/>
        </p:nvPicPr>
        <p:blipFill>
          <a:blip r:embed="rId1"/>
          <a:stretch>
            <a:fillRect/>
          </a:stretch>
        </p:blipFill>
        <p:spPr>
          <a:xfrm>
            <a:off x="8147685" y="62230"/>
            <a:ext cx="554990" cy="554990"/>
          </a:xfrm>
          <a:prstGeom prst="ellipse">
            <a:avLst/>
          </a:prstGeom>
        </p:spPr>
      </p:pic>
      <p:sp>
        <p:nvSpPr>
          <p:cNvPr id="4" name="文本框 3"/>
          <p:cNvSpPr txBox="true"/>
          <p:nvPr/>
        </p:nvSpPr>
        <p:spPr>
          <a:xfrm>
            <a:off x="671830" y="1206500"/>
            <a:ext cx="7792720" cy="953135"/>
          </a:xfrm>
          <a:prstGeom prst="rect">
            <a:avLst/>
          </a:prstGeom>
          <a:noFill/>
        </p:spPr>
        <p:txBody>
          <a:bodyPr wrap="square" rtlCol="0">
            <a:spAutoFit/>
          </a:bodyPr>
          <a:p>
            <a:pPr algn="l"/>
            <a:r>
              <a:rPr lang="zh-CN" altLang="en-US" sz="1400" dirty="0" smtClean="0">
                <a:solidFill>
                  <a:schemeClr val="tx1">
                    <a:lumMod val="75000"/>
                    <a:lumOff val="25000"/>
                  </a:schemeClr>
                </a:solidFill>
                <a:latin typeface="+mn-ea"/>
                <a:cs typeface="+mn-ea"/>
              </a:rPr>
              <a:t>博州地形特征呈“三山夹一谷”，其西、南、北三面环山，分别为阿拉套山、别珍套山、婆罗科努山，中部为博尔塔拉谷地。整个地形由南、北、西逐渐向中、东部倾斜，并似喇叭状逐渐开阔，呈现西部狭窄，东部开阔的形态，气候和自然环境复杂多变，构造与地震活动强烈，叠加人类工程活动影响，发育较多的崩塌、滑坡、泥石流等灾害。</a:t>
            </a:r>
            <a:endParaRPr lang="zh-CN" altLang="en-US" sz="1400" dirty="0" smtClean="0">
              <a:solidFill>
                <a:schemeClr val="tx1">
                  <a:lumMod val="75000"/>
                  <a:lumOff val="25000"/>
                </a:schemeClr>
              </a:solidFill>
              <a:latin typeface="+mn-ea"/>
              <a:cs typeface="+mn-ea"/>
            </a:endParaRPr>
          </a:p>
        </p:txBody>
      </p:sp>
      <p:sp>
        <p:nvSpPr>
          <p:cNvPr id="5" name="文本框 4"/>
          <p:cNvSpPr txBox="true"/>
          <p:nvPr/>
        </p:nvSpPr>
        <p:spPr>
          <a:xfrm>
            <a:off x="671830" y="2718435"/>
            <a:ext cx="7792720" cy="645160"/>
          </a:xfrm>
          <a:prstGeom prst="rect">
            <a:avLst/>
          </a:prstGeom>
          <a:noFill/>
        </p:spPr>
        <p:txBody>
          <a:bodyPr wrap="square" rtlCol="0">
            <a:spAutoFit/>
          </a:bodyPr>
          <a:p>
            <a:pPr algn="l"/>
            <a:r>
              <a:rPr lang="zh-CN" altLang="en-US" sz="1200" dirty="0" smtClean="0">
                <a:solidFill>
                  <a:schemeClr val="tx1">
                    <a:lumMod val="75000"/>
                    <a:lumOff val="25000"/>
                  </a:schemeClr>
                </a:solidFill>
                <a:latin typeface="+mn-ea"/>
                <a:cs typeface="+mn-ea"/>
                <a:sym typeface="+mn-ea"/>
              </a:rPr>
              <a:t>“十三五”期间，在州党委、人民政府的坚强领导下，各级地方县市级党委、人民政府认真履行属地职责，相关部门密切配合，广大基层干部群众共同努力，较好地完成了《新疆博尔塔拉蒙古自治州地质灾害防治“十三五”规划》确定的主要目标任务，地质灾害防治工作取得显著成效，全州地质灾害防治水平明显提升。</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文本框 5"/>
          <p:cNvSpPr txBox="true"/>
          <p:nvPr/>
        </p:nvSpPr>
        <p:spPr>
          <a:xfrm>
            <a:off x="768985" y="4024630"/>
            <a:ext cx="7696200" cy="460375"/>
          </a:xfrm>
          <a:prstGeom prst="rect">
            <a:avLst/>
          </a:prstGeom>
          <a:noFill/>
        </p:spPr>
        <p:txBody>
          <a:bodyPr wrap="square" rtlCol="0">
            <a:spAutoFit/>
          </a:bodyPr>
          <a:p>
            <a:pPr algn="l"/>
            <a:r>
              <a:rPr lang="zh-CN" altLang="en-US" sz="1200" dirty="0" smtClean="0">
                <a:solidFill>
                  <a:schemeClr val="tx1">
                    <a:lumMod val="75000"/>
                    <a:lumOff val="25000"/>
                  </a:schemeClr>
                </a:solidFill>
                <a:latin typeface="+mn-ea"/>
                <a:cs typeface="+mn-ea"/>
                <a:sym typeface="+mn-ea"/>
              </a:rPr>
              <a:t>“十四五”时期，是国家向“第二个百年”目标奋进的开局五年，是自治区、自治州由全面建成小康社会向基本实现社会主义现代化迈进的重要五年，地质灾害防治工作面临更高要求和新的形势。</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iśľïḍé"/>
          <p:cNvSpPr/>
          <p:nvPr/>
        </p:nvSpPr>
        <p:spPr bwMode="auto">
          <a:xfrm>
            <a:off x="611505" y="3548380"/>
            <a:ext cx="2894330" cy="409575"/>
          </a:xfrm>
          <a:prstGeom prst="rect">
            <a:avLst/>
          </a:prstGeom>
          <a:solidFill>
            <a:schemeClr val="accent3">
              <a:alpha val="80000"/>
            </a:schemeClr>
          </a:solidFill>
          <a:ln w="38100">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false" anchor="ctr" anchorCtr="false" forceAA="false" compatLnSpc="true">
            <a:noAutofit/>
          </a:bodyPr>
          <a:p>
            <a:pPr algn="ctr"/>
            <a:r>
              <a:rPr lang="zh-CN" altLang="en-US" b="1" dirty="0">
                <a:solidFill>
                  <a:schemeClr val="bg1"/>
                </a:solidFill>
                <a:cs typeface="+mn-ea"/>
                <a:sym typeface="+mn-lt"/>
              </a:rPr>
              <a:t>“十四五”防治形势</a:t>
            </a:r>
            <a:endParaRPr lang="zh-CN" altLang="en-US" b="1" dirty="0">
              <a:solidFill>
                <a:schemeClr val="bg1"/>
              </a:solidFill>
              <a:cs typeface="+mn-ea"/>
              <a:sym typeface="+mn-lt"/>
            </a:endParaRPr>
          </a:p>
        </p:txBody>
      </p:sp>
      <p:sp>
        <p:nvSpPr>
          <p:cNvPr id="8" name="iśľïḍé"/>
          <p:cNvSpPr/>
          <p:nvPr/>
        </p:nvSpPr>
        <p:spPr bwMode="auto">
          <a:xfrm>
            <a:off x="611505" y="2231390"/>
            <a:ext cx="2894330" cy="409575"/>
          </a:xfrm>
          <a:prstGeom prst="rect">
            <a:avLst/>
          </a:prstGeom>
          <a:solidFill>
            <a:schemeClr val="accent3">
              <a:alpha val="80000"/>
            </a:schemeClr>
          </a:solidFill>
          <a:ln w="38100">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false" anchor="ctr" anchorCtr="false" forceAA="false" compatLnSpc="true">
            <a:noAutofit/>
          </a:bodyPr>
          <a:lstStyle/>
          <a:p>
            <a:pPr algn="ctr"/>
            <a:r>
              <a:rPr lang="zh-CN" altLang="en-US" b="1" dirty="0">
                <a:solidFill>
                  <a:schemeClr val="bg1"/>
                </a:solidFill>
                <a:cs typeface="+mn-ea"/>
                <a:sym typeface="+mn-lt"/>
              </a:rPr>
              <a:t>“十三五”防治成效</a:t>
            </a:r>
            <a:endParaRPr lang="zh-CN" altLang="en-US"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7587">
        <p:fade/>
      </p:transition>
    </mc:Choice>
    <mc:Fallback>
      <p:transition spd="med" advTm="758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outVertical)">
                                      <p:cBhvr>
                                        <p:cTn id="7" dur="500"/>
                                        <p:tgtEl>
                                          <p:spTgt spid="24"/>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par>
                                <p:cTn id="13" presetID="16" presetClass="entr" presetSubtype="37"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outVertical)">
                                      <p:cBhvr>
                                        <p:cTn id="15" dur="500"/>
                                        <p:tgtEl>
                                          <p:spTgt spid="7"/>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outVertic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true"/>
      <p:bldP spid="10" grpId="0"/>
      <p:bldP spid="7" grpId="0" bldLvl="0" animBg="true"/>
      <p:bldP spid="8" grpId="0" bldLvl="0" animBg="tru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269875" y="761365"/>
            <a:ext cx="8287385" cy="1771015"/>
            <a:chOff x="628650" y="1407435"/>
            <a:chExt cx="3795867" cy="1341616"/>
          </a:xfrm>
        </p:grpSpPr>
        <p:sp>
          <p:nvSpPr>
            <p:cNvPr id="7" name="íṥļíďé"/>
            <p:cNvSpPr/>
            <p:nvPr/>
          </p:nvSpPr>
          <p:spPr>
            <a:xfrm>
              <a:off x="628650" y="1407435"/>
              <a:ext cx="3795867" cy="1341616"/>
            </a:xfrm>
            <a:prstGeom prst="roundRect">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ïṡ1íďe"/>
            <p:cNvSpPr txBox="true"/>
            <p:nvPr/>
          </p:nvSpPr>
          <p:spPr>
            <a:xfrm>
              <a:off x="773424" y="1455194"/>
              <a:ext cx="1313124" cy="224234"/>
            </a:xfrm>
            <a:prstGeom prst="rect">
              <a:avLst/>
            </a:prstGeom>
            <a:noFill/>
          </p:spPr>
          <p:txBody>
            <a:bodyPr wrap="none"/>
            <a:lstStyle/>
            <a:p>
              <a:pPr algn="l"/>
              <a:r>
                <a:rPr lang="zh-CN" altLang="en-US" sz="2000" b="1" dirty="0">
                  <a:solidFill>
                    <a:schemeClr val="bg1"/>
                  </a:solidFill>
                  <a:cs typeface="+mn-ea"/>
                  <a:sym typeface="+mn-lt"/>
                </a:rPr>
                <a:t>指导思想</a:t>
              </a:r>
              <a:endParaRPr lang="zh-CN" altLang="en-US" sz="2000" b="1" dirty="0">
                <a:solidFill>
                  <a:schemeClr val="bg1"/>
                </a:solidFill>
                <a:cs typeface="+mn-ea"/>
                <a:sym typeface="+mn-lt"/>
              </a:endParaRPr>
            </a:p>
          </p:txBody>
        </p:sp>
        <p:sp>
          <p:nvSpPr>
            <p:cNvPr id="11" name="îṩļíďè"/>
            <p:cNvSpPr/>
            <p:nvPr/>
          </p:nvSpPr>
          <p:spPr>
            <a:xfrm>
              <a:off x="676931" y="1842293"/>
              <a:ext cx="3539338" cy="665757"/>
            </a:xfrm>
            <a:prstGeom prst="rect">
              <a:avLst/>
            </a:prstGeom>
          </p:spPr>
          <p:txBody>
            <a:bodyPr wrap="square"/>
            <a:lstStyle/>
            <a:p>
              <a:pPr>
                <a:lnSpc>
                  <a:spcPct val="120000"/>
                </a:lnSpc>
              </a:pPr>
              <a:r>
                <a:rPr sz="1200" dirty="0">
                  <a:solidFill>
                    <a:schemeClr val="bg1"/>
                  </a:solidFill>
                  <a:cs typeface="+mn-ea"/>
                  <a:sym typeface="+mn-lt"/>
                </a:rPr>
                <a:t>认真贯彻习近平总书记关于防灾减灾救灾系列指示精神，全面落实自治区党委、人民政府关于提高自然灾害防治能力的工作部署，以提升地质灾害防治能力、减轻地质灾害风险为主线，以保障人民生命财产安全为根本目的，</a:t>
              </a:r>
              <a:r>
                <a:rPr lang="x-none" sz="1200" dirty="0">
                  <a:solidFill>
                    <a:schemeClr val="bg1"/>
                  </a:solidFill>
                  <a:cs typeface="+mn-ea"/>
                  <a:sym typeface="+mn-lt"/>
                </a:rPr>
                <a:t>突</a:t>
              </a:r>
              <a:r>
                <a:rPr sz="1200" dirty="0">
                  <a:solidFill>
                    <a:schemeClr val="bg1"/>
                  </a:solidFill>
                  <a:cs typeface="+mn-ea"/>
                  <a:sym typeface="+mn-lt"/>
                </a:rPr>
                <a:t>出预防为重点，防治结合，整体推进，全面提高地质灾害防治水平，助力提高公共安全保障能力。</a:t>
              </a:r>
              <a:endParaRPr sz="1200" dirty="0">
                <a:solidFill>
                  <a:schemeClr val="bg1"/>
                </a:solidFill>
                <a:cs typeface="+mn-ea"/>
                <a:sym typeface="+mn-lt"/>
              </a:endParaRPr>
            </a:p>
          </p:txBody>
        </p:sp>
      </p:grpSp>
      <p:grpSp>
        <p:nvGrpSpPr>
          <p:cNvPr id="23" name="组合 22"/>
          <p:cNvGrpSpPr/>
          <p:nvPr/>
        </p:nvGrpSpPr>
        <p:grpSpPr>
          <a:xfrm>
            <a:off x="700405" y="2760980"/>
            <a:ext cx="3156585" cy="1894840"/>
            <a:chOff x="4719481" y="1407435"/>
            <a:chExt cx="3795867" cy="1341616"/>
          </a:xfrm>
        </p:grpSpPr>
        <p:sp>
          <p:nvSpPr>
            <p:cNvPr id="6" name="ïṥliďè"/>
            <p:cNvSpPr/>
            <p:nvPr/>
          </p:nvSpPr>
          <p:spPr>
            <a:xfrm>
              <a:off x="4719481" y="1407435"/>
              <a:ext cx="3795867" cy="1341616"/>
            </a:xfrm>
            <a:prstGeom prst="roundRect">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ïSľîḓè"/>
            <p:cNvSpPr txBox="true"/>
            <p:nvPr/>
          </p:nvSpPr>
          <p:spPr>
            <a:xfrm>
              <a:off x="4808058" y="1510966"/>
              <a:ext cx="1551640" cy="328247"/>
            </a:xfrm>
            <a:prstGeom prst="rect">
              <a:avLst/>
            </a:prstGeom>
            <a:noFill/>
          </p:spPr>
          <p:txBody>
            <a:bodyPr wrap="none"/>
            <a:lstStyle/>
            <a:p>
              <a:pPr algn="l"/>
              <a:r>
                <a:rPr lang="zh-CN" altLang="en-US" sz="2000" b="1" dirty="0">
                  <a:solidFill>
                    <a:schemeClr val="bg1"/>
                  </a:solidFill>
                  <a:cs typeface="+mn-ea"/>
                  <a:sym typeface="+mn-lt"/>
                </a:rPr>
                <a:t>基本原则</a:t>
              </a:r>
              <a:endParaRPr lang="zh-CN" altLang="en-US" sz="2000" b="1" dirty="0">
                <a:solidFill>
                  <a:schemeClr val="bg1"/>
                </a:solidFill>
                <a:cs typeface="+mn-ea"/>
                <a:sym typeface="+mn-lt"/>
              </a:endParaRPr>
            </a:p>
          </p:txBody>
        </p:sp>
        <p:sp>
          <p:nvSpPr>
            <p:cNvPr id="9" name="iṧľídè"/>
            <p:cNvSpPr/>
            <p:nvPr/>
          </p:nvSpPr>
          <p:spPr>
            <a:xfrm>
              <a:off x="4808401" y="1838944"/>
              <a:ext cx="3601565" cy="511952"/>
            </a:xfrm>
            <a:prstGeom prst="rect">
              <a:avLst/>
            </a:prstGeom>
          </p:spPr>
          <p:txBody>
            <a:bodyPr wrap="square"/>
            <a:lstStyle/>
            <a:p>
              <a:pPr>
                <a:lnSpc>
                  <a:spcPct val="120000"/>
                </a:lnSpc>
              </a:pPr>
              <a:r>
                <a:rPr lang="zh-CN" altLang="en-US" sz="1200" dirty="0">
                  <a:solidFill>
                    <a:schemeClr val="bg1"/>
                  </a:solidFill>
                  <a:cs typeface="+mn-ea"/>
                  <a:sym typeface="+mn-lt"/>
                </a:rPr>
                <a:t>——人民至上、生命至上。</a:t>
              </a:r>
              <a:endParaRPr lang="zh-CN" altLang="en-US" sz="1200" dirty="0">
                <a:solidFill>
                  <a:schemeClr val="bg1"/>
                </a:solidFill>
                <a:cs typeface="+mn-ea"/>
                <a:sym typeface="+mn-lt"/>
              </a:endParaRPr>
            </a:p>
            <a:p>
              <a:pPr>
                <a:lnSpc>
                  <a:spcPct val="120000"/>
                </a:lnSpc>
              </a:pPr>
              <a:r>
                <a:rPr lang="zh-CN" altLang="en-US" sz="1200" dirty="0">
                  <a:solidFill>
                    <a:schemeClr val="bg1"/>
                  </a:solidFill>
                  <a:cs typeface="+mn-ea"/>
                  <a:sym typeface="+mn-lt"/>
                </a:rPr>
                <a:t>——提升能力、降低风险。</a:t>
              </a:r>
              <a:endParaRPr lang="zh-CN" altLang="en-US" sz="1200" dirty="0">
                <a:solidFill>
                  <a:schemeClr val="bg1"/>
                </a:solidFill>
                <a:cs typeface="+mn-ea"/>
                <a:sym typeface="+mn-lt"/>
              </a:endParaRPr>
            </a:p>
            <a:p>
              <a:pPr>
                <a:lnSpc>
                  <a:spcPct val="120000"/>
                </a:lnSpc>
              </a:pPr>
              <a:r>
                <a:rPr lang="zh-CN" altLang="en-US" sz="1200" dirty="0">
                  <a:solidFill>
                    <a:schemeClr val="bg1"/>
                  </a:solidFill>
                  <a:cs typeface="+mn-ea"/>
                  <a:sym typeface="+mn-lt"/>
                </a:rPr>
                <a:t>——全面推进、突出重点。</a:t>
              </a:r>
              <a:endParaRPr lang="zh-CN" altLang="en-US" sz="1200" dirty="0">
                <a:solidFill>
                  <a:schemeClr val="bg1"/>
                </a:solidFill>
                <a:cs typeface="+mn-ea"/>
                <a:sym typeface="+mn-lt"/>
              </a:endParaRPr>
            </a:p>
            <a:p>
              <a:pPr>
                <a:lnSpc>
                  <a:spcPct val="120000"/>
                </a:lnSpc>
              </a:pPr>
              <a:r>
                <a:rPr lang="zh-CN" altLang="en-US" sz="1200" dirty="0">
                  <a:solidFill>
                    <a:schemeClr val="bg1"/>
                  </a:solidFill>
                  <a:cs typeface="+mn-ea"/>
                  <a:sym typeface="+mn-lt"/>
                </a:rPr>
                <a:t>——统筹协调、分工负责。</a:t>
              </a:r>
              <a:endParaRPr lang="zh-CN" altLang="en-US" sz="1200" dirty="0">
                <a:solidFill>
                  <a:schemeClr val="bg1"/>
                </a:solidFill>
                <a:cs typeface="+mn-ea"/>
                <a:sym typeface="+mn-lt"/>
              </a:endParaRPr>
            </a:p>
          </p:txBody>
        </p:sp>
      </p:grpSp>
      <p:sp>
        <p:nvSpPr>
          <p:cNvPr id="21" name="Title 1"/>
          <p:cNvSpPr txBox="true"/>
          <p:nvPr/>
        </p:nvSpPr>
        <p:spPr>
          <a:xfrm>
            <a:off x="628650" y="175895"/>
            <a:ext cx="1548765"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sz="1800" b="1" dirty="0">
                <a:solidFill>
                  <a:schemeClr val="accent6"/>
                </a:solidFill>
                <a:cs typeface="+mn-ea"/>
                <a:sym typeface="+mn-lt"/>
              </a:rPr>
              <a:t>总体要求</a:t>
            </a:r>
            <a:endParaRPr lang="zh-CN" altLang="en-US" sz="1800" dirty="0">
              <a:solidFill>
                <a:schemeClr val="tx1">
                  <a:lumMod val="75000"/>
                  <a:lumOff val="25000"/>
                </a:schemeClr>
              </a:solidFill>
              <a:latin typeface="+mn-lt"/>
              <a:ea typeface="+mn-ea"/>
              <a:cs typeface="+mn-ea"/>
              <a:sym typeface="+mn-lt"/>
            </a:endParaRPr>
          </a:p>
        </p:txBody>
      </p:sp>
      <p:pic>
        <p:nvPicPr>
          <p:cNvPr id="2" name="图片 1" descr="微信图片_20200325190628"/>
          <p:cNvPicPr>
            <a:picLocks noChangeAspect="true"/>
          </p:cNvPicPr>
          <p:nvPr/>
        </p:nvPicPr>
        <p:blipFill>
          <a:blip r:embed="rId1"/>
          <a:stretch>
            <a:fillRect/>
          </a:stretch>
        </p:blipFill>
        <p:spPr>
          <a:xfrm>
            <a:off x="8147685" y="62230"/>
            <a:ext cx="554990" cy="554990"/>
          </a:xfrm>
          <a:prstGeom prst="ellipse">
            <a:avLst/>
          </a:prstGeom>
        </p:spPr>
      </p:pic>
      <p:grpSp>
        <p:nvGrpSpPr>
          <p:cNvPr id="3" name="组合 2"/>
          <p:cNvGrpSpPr/>
          <p:nvPr/>
        </p:nvGrpSpPr>
        <p:grpSpPr>
          <a:xfrm>
            <a:off x="4766945" y="2760980"/>
            <a:ext cx="3156585" cy="1894840"/>
            <a:chOff x="4719481" y="1407435"/>
            <a:chExt cx="3795867" cy="1341616"/>
          </a:xfrm>
        </p:grpSpPr>
        <p:sp>
          <p:nvSpPr>
            <p:cNvPr id="4" name="ïṥliďè"/>
            <p:cNvSpPr/>
            <p:nvPr/>
          </p:nvSpPr>
          <p:spPr>
            <a:xfrm>
              <a:off x="4719481" y="1407435"/>
              <a:ext cx="3795867" cy="1341616"/>
            </a:xfrm>
            <a:prstGeom prst="roundRect">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5" name="ïSľîḓè"/>
            <p:cNvSpPr txBox="true"/>
            <p:nvPr/>
          </p:nvSpPr>
          <p:spPr>
            <a:xfrm>
              <a:off x="4808822" y="1510225"/>
              <a:ext cx="1482152" cy="329165"/>
            </a:xfrm>
            <a:prstGeom prst="rect">
              <a:avLst/>
            </a:prstGeom>
            <a:noFill/>
          </p:spPr>
          <p:txBody>
            <a:bodyPr wrap="none"/>
            <a:p>
              <a:pPr algn="l"/>
              <a:r>
                <a:rPr lang="zh-CN" altLang="en-US" sz="2000" b="1" dirty="0">
                  <a:solidFill>
                    <a:schemeClr val="bg1"/>
                  </a:solidFill>
                  <a:cs typeface="+mn-ea"/>
                  <a:sym typeface="+mn-lt"/>
                </a:rPr>
                <a:t>规划目标</a:t>
              </a:r>
              <a:endParaRPr lang="zh-CN" altLang="en-US" sz="2000" b="1" dirty="0">
                <a:solidFill>
                  <a:schemeClr val="bg1"/>
                </a:solidFill>
                <a:cs typeface="+mn-ea"/>
                <a:sym typeface="+mn-lt"/>
              </a:endParaRPr>
            </a:p>
          </p:txBody>
        </p:sp>
        <p:sp>
          <p:nvSpPr>
            <p:cNvPr id="12" name="iṧľídè"/>
            <p:cNvSpPr/>
            <p:nvPr/>
          </p:nvSpPr>
          <p:spPr>
            <a:xfrm>
              <a:off x="4808401" y="1838944"/>
              <a:ext cx="3601565" cy="511952"/>
            </a:xfrm>
            <a:prstGeom prst="rect">
              <a:avLst/>
            </a:prstGeom>
          </p:spPr>
          <p:txBody>
            <a:bodyPr wrap="square"/>
            <a:p>
              <a:pPr>
                <a:lnSpc>
                  <a:spcPct val="120000"/>
                </a:lnSpc>
              </a:pPr>
              <a:r>
                <a:rPr lang="zh-CN" altLang="en-US" sz="1200" dirty="0">
                  <a:solidFill>
                    <a:schemeClr val="bg1"/>
                  </a:solidFill>
                  <a:cs typeface="+mn-ea"/>
                  <a:sym typeface="+mn-lt"/>
                </a:rPr>
                <a:t>——综合防治体制机制更加完善。</a:t>
              </a:r>
              <a:endParaRPr lang="zh-CN" altLang="en-US" sz="1200" dirty="0">
                <a:solidFill>
                  <a:schemeClr val="bg1"/>
                </a:solidFill>
                <a:cs typeface="+mn-ea"/>
                <a:sym typeface="+mn-lt"/>
              </a:endParaRPr>
            </a:p>
            <a:p>
              <a:pPr>
                <a:lnSpc>
                  <a:spcPct val="120000"/>
                </a:lnSpc>
              </a:pPr>
              <a:r>
                <a:rPr lang="zh-CN" altLang="en-US" sz="1200" dirty="0">
                  <a:solidFill>
                    <a:schemeClr val="bg1"/>
                  </a:solidFill>
                  <a:cs typeface="+mn-ea"/>
                  <a:sym typeface="+mn-lt"/>
                </a:rPr>
                <a:t>——隐患识别和风险管控能力显著提高。</a:t>
              </a:r>
              <a:endParaRPr lang="zh-CN" altLang="en-US" sz="1200" dirty="0">
                <a:solidFill>
                  <a:schemeClr val="bg1"/>
                </a:solidFill>
                <a:cs typeface="+mn-ea"/>
                <a:sym typeface="+mn-lt"/>
              </a:endParaRPr>
            </a:p>
            <a:p>
              <a:pPr>
                <a:lnSpc>
                  <a:spcPct val="120000"/>
                </a:lnSpc>
              </a:pPr>
              <a:r>
                <a:rPr lang="zh-CN" altLang="en-US" sz="1200" dirty="0">
                  <a:solidFill>
                    <a:schemeClr val="bg1"/>
                  </a:solidFill>
                  <a:cs typeface="+mn-ea"/>
                  <a:sym typeface="+mn-lt"/>
                </a:rPr>
                <a:t>——监测预警水平明显提升。</a:t>
              </a:r>
              <a:endParaRPr lang="zh-CN" altLang="en-US" sz="1200" dirty="0">
                <a:solidFill>
                  <a:schemeClr val="bg1"/>
                </a:solidFill>
                <a:cs typeface="+mn-ea"/>
                <a:sym typeface="+mn-lt"/>
              </a:endParaRPr>
            </a:p>
            <a:p>
              <a:pPr>
                <a:lnSpc>
                  <a:spcPct val="120000"/>
                </a:lnSpc>
              </a:pPr>
              <a:r>
                <a:rPr lang="zh-CN" altLang="en-US" sz="1200" dirty="0">
                  <a:solidFill>
                    <a:schemeClr val="bg1"/>
                  </a:solidFill>
                  <a:cs typeface="+mn-ea"/>
                  <a:sym typeface="+mn-lt"/>
                </a:rPr>
                <a:t>——防御工程标准不断提高。</a:t>
              </a:r>
              <a:endParaRPr lang="zh-CN" altLang="en-US" sz="1200" dirty="0">
                <a:solidFill>
                  <a:schemeClr val="bg1"/>
                </a:solidFill>
                <a:cs typeface="+mn-ea"/>
                <a:sym typeface="+mn-lt"/>
              </a:endParaRPr>
            </a:p>
            <a:p>
              <a:pPr>
                <a:lnSpc>
                  <a:spcPct val="120000"/>
                </a:lnSpc>
              </a:pPr>
              <a:r>
                <a:rPr lang="zh-CN" altLang="en-US" sz="1200" dirty="0">
                  <a:solidFill>
                    <a:schemeClr val="bg1"/>
                  </a:solidFill>
                  <a:cs typeface="+mn-ea"/>
                  <a:sym typeface="+mn-lt"/>
                </a:rPr>
                <a:t>——科技创新和信息化服务能力不断增强。</a:t>
              </a:r>
              <a:endParaRPr lang="zh-CN" altLang="en-US" sz="1200" dirty="0">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16">
        <p:fade/>
      </p:transition>
    </mc:Choice>
    <mc:Fallback>
      <p:transition spd="med" advTm="501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628650" y="768985"/>
            <a:ext cx="3898265" cy="1771015"/>
            <a:chOff x="628650" y="1407435"/>
            <a:chExt cx="3795867" cy="1341616"/>
          </a:xfrm>
        </p:grpSpPr>
        <p:sp>
          <p:nvSpPr>
            <p:cNvPr id="7" name="íṥļíďé"/>
            <p:cNvSpPr/>
            <p:nvPr/>
          </p:nvSpPr>
          <p:spPr>
            <a:xfrm>
              <a:off x="628650" y="1407435"/>
              <a:ext cx="3795867" cy="1341616"/>
            </a:xfrm>
            <a:prstGeom prst="roundRect">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ïṡ1íďe"/>
            <p:cNvSpPr txBox="true"/>
            <p:nvPr/>
          </p:nvSpPr>
          <p:spPr>
            <a:xfrm>
              <a:off x="773105" y="1455058"/>
              <a:ext cx="1682429" cy="285256"/>
            </a:xfrm>
            <a:prstGeom prst="rect">
              <a:avLst/>
            </a:prstGeom>
            <a:noFill/>
          </p:spPr>
          <p:txBody>
            <a:bodyPr wrap="none"/>
            <a:lstStyle/>
            <a:p>
              <a:pPr algn="l"/>
              <a:r>
                <a:rPr sz="2000" dirty="0">
                  <a:solidFill>
                    <a:schemeClr val="bg1"/>
                  </a:solidFill>
                  <a:cs typeface="+mn-ea"/>
                  <a:sym typeface="+mn-lt"/>
                </a:rPr>
                <a:t>高易发区</a:t>
              </a:r>
              <a:endParaRPr lang="zh-CN" altLang="en-US" sz="2000" b="1" dirty="0">
                <a:solidFill>
                  <a:schemeClr val="bg1"/>
                </a:solidFill>
                <a:cs typeface="+mn-ea"/>
                <a:sym typeface="+mn-lt"/>
              </a:endParaRPr>
            </a:p>
          </p:txBody>
        </p:sp>
        <p:sp>
          <p:nvSpPr>
            <p:cNvPr id="11" name="îṩļíďè"/>
            <p:cNvSpPr/>
            <p:nvPr/>
          </p:nvSpPr>
          <p:spPr>
            <a:xfrm>
              <a:off x="676931" y="1842293"/>
              <a:ext cx="3539338" cy="665757"/>
            </a:xfrm>
            <a:prstGeom prst="rect">
              <a:avLst/>
            </a:prstGeom>
          </p:spPr>
          <p:txBody>
            <a:bodyPr wrap="square"/>
            <a:lstStyle/>
            <a:p>
              <a:pPr>
                <a:lnSpc>
                  <a:spcPct val="120000"/>
                </a:lnSpc>
              </a:pPr>
              <a:r>
                <a:rPr sz="1200" dirty="0">
                  <a:solidFill>
                    <a:schemeClr val="bg1"/>
                  </a:solidFill>
                  <a:cs typeface="+mn-ea"/>
                  <a:sym typeface="+mn-lt"/>
                </a:rPr>
                <a:t>主要分布在北部阿拉套的中高山区及南部别珍套山的中高山区、中低山区、低山丘陵区、冬都精河河谷两侧</a:t>
              </a:r>
              <a:endParaRPr sz="1200" dirty="0">
                <a:solidFill>
                  <a:schemeClr val="bg1"/>
                </a:solidFill>
                <a:cs typeface="+mn-ea"/>
                <a:sym typeface="+mn-lt"/>
              </a:endParaRPr>
            </a:p>
          </p:txBody>
        </p:sp>
      </p:grpSp>
      <p:grpSp>
        <p:nvGrpSpPr>
          <p:cNvPr id="23" name="组合 22"/>
          <p:cNvGrpSpPr/>
          <p:nvPr/>
        </p:nvGrpSpPr>
        <p:grpSpPr>
          <a:xfrm>
            <a:off x="5381625" y="1208405"/>
            <a:ext cx="2848610" cy="3103245"/>
            <a:chOff x="4719481" y="1407435"/>
            <a:chExt cx="3795867" cy="1341616"/>
          </a:xfrm>
        </p:grpSpPr>
        <p:sp>
          <p:nvSpPr>
            <p:cNvPr id="6" name="ïṥliďè"/>
            <p:cNvSpPr/>
            <p:nvPr/>
          </p:nvSpPr>
          <p:spPr>
            <a:xfrm>
              <a:off x="4719481" y="1407435"/>
              <a:ext cx="3795867" cy="1341616"/>
            </a:xfrm>
            <a:prstGeom prst="roundRect">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ïSľîḓè"/>
            <p:cNvSpPr txBox="true"/>
            <p:nvPr/>
          </p:nvSpPr>
          <p:spPr>
            <a:xfrm>
              <a:off x="4808058" y="1510966"/>
              <a:ext cx="1551640" cy="328247"/>
            </a:xfrm>
            <a:prstGeom prst="rect">
              <a:avLst/>
            </a:prstGeom>
            <a:noFill/>
          </p:spPr>
          <p:txBody>
            <a:bodyPr wrap="none"/>
            <a:lstStyle/>
            <a:p>
              <a:pPr algn="l"/>
              <a:r>
                <a:rPr lang="zh-CN" altLang="en-US" sz="2000" b="1" dirty="0">
                  <a:solidFill>
                    <a:schemeClr val="bg1"/>
                  </a:solidFill>
                  <a:cs typeface="+mn-ea"/>
                  <a:sym typeface="+mn-lt"/>
                </a:rPr>
                <a:t>中易发区</a:t>
              </a:r>
              <a:endParaRPr lang="zh-CN" altLang="en-US" sz="2000" b="1" dirty="0">
                <a:solidFill>
                  <a:schemeClr val="bg1"/>
                </a:solidFill>
                <a:cs typeface="+mn-ea"/>
                <a:sym typeface="+mn-lt"/>
              </a:endParaRPr>
            </a:p>
          </p:txBody>
        </p:sp>
        <p:sp>
          <p:nvSpPr>
            <p:cNvPr id="9" name="iṧľídè"/>
            <p:cNvSpPr/>
            <p:nvPr/>
          </p:nvSpPr>
          <p:spPr>
            <a:xfrm>
              <a:off x="4808401" y="1838944"/>
              <a:ext cx="3601565" cy="511952"/>
            </a:xfrm>
            <a:prstGeom prst="rect">
              <a:avLst/>
            </a:prstGeom>
          </p:spPr>
          <p:txBody>
            <a:bodyPr wrap="square"/>
            <a:lstStyle/>
            <a:p>
              <a:pPr>
                <a:lnSpc>
                  <a:spcPct val="120000"/>
                </a:lnSpc>
              </a:pPr>
              <a:r>
                <a:rPr lang="zh-CN" altLang="en-US" sz="1200" dirty="0">
                  <a:solidFill>
                    <a:schemeClr val="bg1"/>
                  </a:solidFill>
                  <a:cs typeface="+mn-ea"/>
                  <a:sym typeface="+mn-lt"/>
                </a:rPr>
                <a:t>主要分布在西北部阿拉套山及西南部别珍套山中高山区、中低山区及低山丘陵区；婆罗科努山中高山区、中低山区的托托河上游的音门卡果勒沟，小海子-大海子牧道两侧以及巴音阿门山口的乌杜娥勒沟，吉普克—奈楞格勒沟、杜斯泰沟、乌拉斯台沟以及阿恰勒河沿岸等地</a:t>
              </a:r>
              <a:endParaRPr lang="zh-CN" altLang="en-US" sz="1200" dirty="0">
                <a:solidFill>
                  <a:schemeClr val="bg1"/>
                </a:solidFill>
                <a:cs typeface="+mn-ea"/>
                <a:sym typeface="+mn-lt"/>
              </a:endParaRPr>
            </a:p>
          </p:txBody>
        </p:sp>
      </p:grpSp>
      <p:sp>
        <p:nvSpPr>
          <p:cNvPr id="21" name="Title 1"/>
          <p:cNvSpPr txBox="true"/>
          <p:nvPr/>
        </p:nvSpPr>
        <p:spPr>
          <a:xfrm>
            <a:off x="628650" y="175895"/>
            <a:ext cx="2230120"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sz="1800" b="1" dirty="0">
                <a:solidFill>
                  <a:schemeClr val="accent6"/>
                </a:solidFill>
                <a:cs typeface="+mn-ea"/>
                <a:sym typeface="+mn-lt"/>
              </a:rPr>
              <a:t>易发区和重点防治区</a:t>
            </a:r>
            <a:endParaRPr lang="zh-CN" altLang="en-US" sz="1800" dirty="0">
              <a:solidFill>
                <a:schemeClr val="tx1">
                  <a:lumMod val="75000"/>
                  <a:lumOff val="25000"/>
                </a:schemeClr>
              </a:solidFill>
              <a:latin typeface="+mn-lt"/>
              <a:ea typeface="+mn-ea"/>
              <a:cs typeface="+mn-ea"/>
              <a:sym typeface="+mn-lt"/>
            </a:endParaRPr>
          </a:p>
        </p:txBody>
      </p:sp>
      <p:pic>
        <p:nvPicPr>
          <p:cNvPr id="2" name="图片 1" descr="微信图片_20200325190628"/>
          <p:cNvPicPr>
            <a:picLocks noChangeAspect="true"/>
          </p:cNvPicPr>
          <p:nvPr/>
        </p:nvPicPr>
        <p:blipFill>
          <a:blip r:embed="rId1"/>
          <a:stretch>
            <a:fillRect/>
          </a:stretch>
        </p:blipFill>
        <p:spPr>
          <a:xfrm>
            <a:off x="8147685" y="62230"/>
            <a:ext cx="554990" cy="554990"/>
          </a:xfrm>
          <a:prstGeom prst="ellipse">
            <a:avLst/>
          </a:prstGeom>
        </p:spPr>
      </p:pic>
      <p:grpSp>
        <p:nvGrpSpPr>
          <p:cNvPr id="3" name="组合 2"/>
          <p:cNvGrpSpPr/>
          <p:nvPr/>
        </p:nvGrpSpPr>
        <p:grpSpPr>
          <a:xfrm>
            <a:off x="667385" y="2951480"/>
            <a:ext cx="3858895" cy="1894840"/>
            <a:chOff x="4719481" y="1407435"/>
            <a:chExt cx="3795867" cy="1341616"/>
          </a:xfrm>
        </p:grpSpPr>
        <p:sp>
          <p:nvSpPr>
            <p:cNvPr id="4" name="ïṥliďè"/>
            <p:cNvSpPr/>
            <p:nvPr/>
          </p:nvSpPr>
          <p:spPr>
            <a:xfrm>
              <a:off x="4719481" y="1407435"/>
              <a:ext cx="3795867" cy="1341616"/>
            </a:xfrm>
            <a:prstGeom prst="roundRect">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5" name="ïSľîḓè"/>
            <p:cNvSpPr txBox="true"/>
            <p:nvPr/>
          </p:nvSpPr>
          <p:spPr>
            <a:xfrm>
              <a:off x="4808822" y="1510225"/>
              <a:ext cx="1482152" cy="329165"/>
            </a:xfrm>
            <a:prstGeom prst="rect">
              <a:avLst/>
            </a:prstGeom>
            <a:noFill/>
          </p:spPr>
          <p:txBody>
            <a:bodyPr wrap="none"/>
            <a:p>
              <a:pPr algn="l"/>
              <a:r>
                <a:rPr lang="zh-CN" altLang="en-US" sz="2000" b="1" dirty="0">
                  <a:solidFill>
                    <a:schemeClr val="bg1"/>
                  </a:solidFill>
                  <a:cs typeface="+mn-ea"/>
                  <a:sym typeface="+mn-lt"/>
                </a:rPr>
                <a:t>低易发区</a:t>
              </a:r>
              <a:endParaRPr lang="zh-CN" altLang="en-US" sz="2000" b="1" dirty="0">
                <a:solidFill>
                  <a:schemeClr val="bg1"/>
                </a:solidFill>
                <a:cs typeface="+mn-ea"/>
                <a:sym typeface="+mn-lt"/>
              </a:endParaRPr>
            </a:p>
          </p:txBody>
        </p:sp>
        <p:sp>
          <p:nvSpPr>
            <p:cNvPr id="12" name="iṧľídè"/>
            <p:cNvSpPr/>
            <p:nvPr/>
          </p:nvSpPr>
          <p:spPr>
            <a:xfrm>
              <a:off x="4808401" y="1838944"/>
              <a:ext cx="3601565" cy="511952"/>
            </a:xfrm>
            <a:prstGeom prst="rect">
              <a:avLst/>
            </a:prstGeom>
          </p:spPr>
          <p:txBody>
            <a:bodyPr wrap="square"/>
            <a:p>
              <a:pPr>
                <a:lnSpc>
                  <a:spcPct val="120000"/>
                </a:lnSpc>
              </a:pPr>
              <a:r>
                <a:rPr lang="zh-CN" altLang="en-US" sz="1200" dirty="0">
                  <a:solidFill>
                    <a:schemeClr val="bg1"/>
                  </a:solidFill>
                  <a:cs typeface="+mn-ea"/>
                  <a:sym typeface="+mn-lt"/>
                </a:rPr>
                <a:t>分布在阿拉套山、别珍套山南北两侧高山、中高山区；赛里木湖周边；博尔塔拉河两岸及北部中低山区和低山丘陵区，库松木切克河流域及山前倾斜平原，中部低山丘陵区及呼苏图河谷地，婆罗科努山中高山、中低山区</a:t>
              </a:r>
              <a:endParaRPr lang="zh-CN" altLang="en-US" sz="1200" dirty="0">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med" p14:dur="700" advTm="5016">
        <p:fade/>
      </p:transition>
    </mc:Choice>
    <mc:Fallback>
      <p:transition spd="med" advTm="501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îṩľïďè"/>
          <p:cNvSpPr/>
          <p:nvPr/>
        </p:nvSpPr>
        <p:spPr>
          <a:xfrm>
            <a:off x="565150" y="864235"/>
            <a:ext cx="8014335" cy="3415030"/>
          </a:xfrm>
          <a:prstGeom prst="rect">
            <a:avLst/>
          </a:prstGeom>
        </p:spPr>
        <p:txBody>
          <a:bodyPr wrap="square">
            <a:spAutoFit/>
          </a:bodyPr>
          <a:lstStyle/>
          <a:p>
            <a:pPr algn="l">
              <a:lnSpc>
                <a:spcPct val="150000"/>
              </a:lnSpc>
            </a:pPr>
            <a:r>
              <a:rPr lang="en-US" altLang="zh-CN" sz="1400" dirty="0">
                <a:latin typeface="+mn-ea"/>
                <a:cs typeface="+mn-ea"/>
                <a:sym typeface="+mn-lt"/>
              </a:rPr>
              <a:t> </a:t>
            </a:r>
            <a:r>
              <a:rPr dirty="0">
                <a:latin typeface="+mn-ea"/>
                <a:cs typeface="+mn-ea"/>
                <a:sym typeface="+mn-lt"/>
              </a:rPr>
              <a:t>A1. 哈日图热格重点防治区。</a:t>
            </a:r>
            <a:endParaRPr dirty="0">
              <a:latin typeface="+mn-ea"/>
              <a:cs typeface="+mn-ea"/>
              <a:sym typeface="+mn-lt"/>
            </a:endParaRPr>
          </a:p>
          <a:p>
            <a:pPr algn="l">
              <a:lnSpc>
                <a:spcPct val="150000"/>
              </a:lnSpc>
            </a:pPr>
            <a:r>
              <a:rPr dirty="0">
                <a:latin typeface="+mn-ea"/>
                <a:cs typeface="+mn-ea"/>
                <a:sym typeface="+mn-lt"/>
              </a:rPr>
              <a:t>A2. 塞里克地质灾害重点防治区。</a:t>
            </a:r>
            <a:endParaRPr dirty="0">
              <a:latin typeface="+mn-ea"/>
              <a:cs typeface="+mn-ea"/>
              <a:sym typeface="+mn-lt"/>
            </a:endParaRPr>
          </a:p>
          <a:p>
            <a:pPr algn="l">
              <a:lnSpc>
                <a:spcPct val="150000"/>
              </a:lnSpc>
            </a:pPr>
            <a:r>
              <a:rPr dirty="0">
                <a:latin typeface="+mn-ea"/>
                <a:cs typeface="+mn-ea"/>
                <a:sym typeface="+mn-lt"/>
              </a:rPr>
              <a:t>A3. 怪石峪地质灾害重点防治区。</a:t>
            </a:r>
            <a:endParaRPr dirty="0">
              <a:latin typeface="+mn-ea"/>
              <a:cs typeface="+mn-ea"/>
              <a:sym typeface="+mn-lt"/>
            </a:endParaRPr>
          </a:p>
          <a:p>
            <a:pPr algn="l">
              <a:lnSpc>
                <a:spcPct val="150000"/>
              </a:lnSpc>
            </a:pPr>
            <a:r>
              <a:rPr dirty="0">
                <a:latin typeface="+mn-ea"/>
                <a:cs typeface="+mn-ea"/>
                <a:sym typeface="+mn-lt"/>
              </a:rPr>
              <a:t>A4. 五台工业园区地质灾害重点防治区。</a:t>
            </a:r>
            <a:endParaRPr dirty="0">
              <a:latin typeface="+mn-ea"/>
              <a:cs typeface="+mn-ea"/>
              <a:sym typeface="+mn-lt"/>
            </a:endParaRPr>
          </a:p>
          <a:p>
            <a:pPr algn="l">
              <a:lnSpc>
                <a:spcPct val="150000"/>
              </a:lnSpc>
            </a:pPr>
            <a:r>
              <a:rPr dirty="0">
                <a:latin typeface="+mn-ea"/>
                <a:cs typeface="+mn-ea"/>
                <a:sym typeface="+mn-lt"/>
              </a:rPr>
              <a:t>A5. 阔腾加瓦地质灾害重点防治区。</a:t>
            </a:r>
            <a:endParaRPr dirty="0">
              <a:latin typeface="+mn-ea"/>
              <a:cs typeface="+mn-ea"/>
              <a:sym typeface="+mn-lt"/>
            </a:endParaRPr>
          </a:p>
          <a:p>
            <a:pPr algn="l">
              <a:lnSpc>
                <a:spcPct val="150000"/>
              </a:lnSpc>
            </a:pPr>
            <a:r>
              <a:rPr dirty="0">
                <a:latin typeface="+mn-ea"/>
                <a:cs typeface="+mn-ea"/>
                <a:sym typeface="+mn-lt"/>
              </a:rPr>
              <a:t>A6. 温泉地质灾害重点防治区。</a:t>
            </a:r>
            <a:endParaRPr dirty="0">
              <a:latin typeface="+mn-ea"/>
              <a:cs typeface="+mn-ea"/>
              <a:sym typeface="+mn-lt"/>
            </a:endParaRPr>
          </a:p>
          <a:p>
            <a:pPr algn="l">
              <a:lnSpc>
                <a:spcPct val="150000"/>
              </a:lnSpc>
            </a:pPr>
            <a:r>
              <a:rPr dirty="0">
                <a:latin typeface="+mn-ea"/>
                <a:cs typeface="+mn-ea"/>
                <a:sym typeface="+mn-lt"/>
              </a:rPr>
              <a:t>A7. 精河地质灾害重点防治区。</a:t>
            </a:r>
            <a:endParaRPr dirty="0">
              <a:latin typeface="+mn-ea"/>
              <a:cs typeface="+mn-ea"/>
              <a:sym typeface="+mn-lt"/>
            </a:endParaRPr>
          </a:p>
          <a:p>
            <a:pPr algn="l">
              <a:lnSpc>
                <a:spcPct val="150000"/>
              </a:lnSpc>
            </a:pPr>
            <a:r>
              <a:rPr dirty="0">
                <a:latin typeface="+mn-ea"/>
                <a:cs typeface="+mn-ea"/>
                <a:sym typeface="+mn-lt"/>
              </a:rPr>
              <a:t>A8. 阿拉山口地质灾害重点防治区。</a:t>
            </a:r>
            <a:endParaRPr dirty="0">
              <a:latin typeface="+mn-ea"/>
              <a:cs typeface="+mn-ea"/>
              <a:sym typeface="+mn-lt"/>
            </a:endParaRPr>
          </a:p>
        </p:txBody>
      </p:sp>
      <p:sp>
        <p:nvSpPr>
          <p:cNvPr id="21" name="Title 1"/>
          <p:cNvSpPr txBox="true"/>
          <p:nvPr/>
        </p:nvSpPr>
        <p:spPr>
          <a:xfrm>
            <a:off x="687705" y="237490"/>
            <a:ext cx="1339215"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buClrTx/>
              <a:buSzTx/>
              <a:buFontTx/>
            </a:pPr>
            <a:r>
              <a:rPr sz="1800" b="1" dirty="0">
                <a:solidFill>
                  <a:schemeClr val="accent6"/>
                </a:solidFill>
                <a:cs typeface="+mn-ea"/>
                <a:sym typeface="+mn-lt"/>
              </a:rPr>
              <a:t>重点防治区</a:t>
            </a:r>
            <a:endParaRPr sz="1800" b="1" dirty="0">
              <a:solidFill>
                <a:schemeClr val="accent6"/>
              </a:solidFill>
              <a:cs typeface="+mn-ea"/>
              <a:sym typeface="+mn-lt"/>
            </a:endParaRPr>
          </a:p>
        </p:txBody>
      </p:sp>
      <p:pic>
        <p:nvPicPr>
          <p:cNvPr id="3" name="图片 2" descr="微信图片_20200325190628"/>
          <p:cNvPicPr>
            <a:picLocks noChangeAspect="true"/>
          </p:cNvPicPr>
          <p:nvPr/>
        </p:nvPicPr>
        <p:blipFill>
          <a:blip r:embed="rId1"/>
          <a:stretch>
            <a:fillRect/>
          </a:stretch>
        </p:blipFill>
        <p:spPr>
          <a:xfrm>
            <a:off x="8147685" y="62230"/>
            <a:ext cx="554990" cy="554990"/>
          </a:xfrm>
          <a:prstGeom prst="ellipse">
            <a:avLst/>
          </a:prstGeom>
        </p:spPr>
      </p:pic>
      <p:pic>
        <p:nvPicPr>
          <p:cNvPr id="6" name="图片 5"/>
          <p:cNvPicPr>
            <a:picLocks noChangeAspect="true"/>
          </p:cNvPicPr>
          <p:nvPr/>
        </p:nvPicPr>
        <p:blipFill>
          <a:blip r:embed="rId2"/>
          <a:stretch>
            <a:fillRect/>
          </a:stretch>
        </p:blipFill>
        <p:spPr>
          <a:xfrm>
            <a:off x="4252595" y="1420495"/>
            <a:ext cx="4450080" cy="21056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161">
        <p:fade/>
      </p:transition>
    </mc:Choice>
    <mc:Fallback>
      <p:transition spd="med" advTm="161">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îṥ1ïḑè"/>
          <p:cNvGrpSpPr/>
          <p:nvPr/>
        </p:nvGrpSpPr>
        <p:grpSpPr>
          <a:xfrm>
            <a:off x="219622" y="863824"/>
            <a:ext cx="485439" cy="485439"/>
            <a:chOff x="6408770" y="1816398"/>
            <a:chExt cx="647252" cy="647252"/>
          </a:xfrm>
        </p:grpSpPr>
        <p:sp>
          <p:nvSpPr>
            <p:cNvPr id="31" name="ïs1ídè"/>
            <p:cNvSpPr/>
            <p:nvPr/>
          </p:nvSpPr>
          <p:spPr>
            <a:xfrm>
              <a:off x="6408770" y="1816398"/>
              <a:ext cx="647252" cy="64725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 name="íŝľíḋê"/>
            <p:cNvSpPr/>
            <p:nvPr/>
          </p:nvSpPr>
          <p:spPr bwMode="auto">
            <a:xfrm>
              <a:off x="6515017" y="1922645"/>
              <a:ext cx="434758" cy="434758"/>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1"/>
            </a:solidFill>
            <a:ln>
              <a:noFill/>
            </a:ln>
          </p:spPr>
          <p:txBody>
            <a:bodyPr anchor="ctr"/>
            <a:lstStyle/>
            <a:p>
              <a:pPr algn="ctr"/>
              <a:endParaRPr>
                <a:cs typeface="+mn-ea"/>
                <a:sym typeface="+mn-lt"/>
              </a:endParaRPr>
            </a:p>
          </p:txBody>
        </p:sp>
      </p:grpSp>
      <p:sp>
        <p:nvSpPr>
          <p:cNvPr id="26" name="íṡḷíḓé"/>
          <p:cNvSpPr txBox="true"/>
          <p:nvPr/>
        </p:nvSpPr>
        <p:spPr>
          <a:xfrm>
            <a:off x="813435" y="1472565"/>
            <a:ext cx="3089910" cy="1108710"/>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144000" tIns="0" rIns="144000" bIns="0" anchor="t" anchorCtr="false"/>
          <a:lstStyle/>
          <a:p>
            <a:pPr lvl="0">
              <a:lnSpc>
                <a:spcPct val="120000"/>
              </a:lnSpc>
            </a:pPr>
            <a:r>
              <a:rPr sz="1400" dirty="0">
                <a:cs typeface="+mn-ea"/>
                <a:sym typeface="+mn-lt"/>
              </a:rPr>
              <a:t>1.加强地质灾害隐患综合遥感识别。</a:t>
            </a:r>
            <a:endParaRPr sz="1400" dirty="0">
              <a:cs typeface="+mn-ea"/>
              <a:sym typeface="+mn-lt"/>
            </a:endParaRPr>
          </a:p>
          <a:p>
            <a:pPr lvl="0">
              <a:lnSpc>
                <a:spcPct val="120000"/>
              </a:lnSpc>
            </a:pPr>
            <a:r>
              <a:rPr sz="1400" dirty="0">
                <a:cs typeface="+mn-ea"/>
                <a:sym typeface="+mn-lt"/>
              </a:rPr>
              <a:t>2.完成1：5万地质灾害更新调查。</a:t>
            </a:r>
            <a:endParaRPr sz="1400" dirty="0">
              <a:cs typeface="+mn-ea"/>
              <a:sym typeface="+mn-lt"/>
            </a:endParaRPr>
          </a:p>
          <a:p>
            <a:pPr lvl="0">
              <a:lnSpc>
                <a:spcPct val="120000"/>
              </a:lnSpc>
            </a:pPr>
            <a:r>
              <a:rPr sz="1400" dirty="0">
                <a:cs typeface="+mn-ea"/>
                <a:sym typeface="+mn-lt"/>
              </a:rPr>
              <a:t>3.推进地质灾害风险调查评价、地质灾害风险普查。</a:t>
            </a:r>
            <a:endParaRPr sz="1400" dirty="0">
              <a:cs typeface="+mn-ea"/>
              <a:sym typeface="+mn-lt"/>
            </a:endParaRPr>
          </a:p>
        </p:txBody>
      </p:sp>
      <p:pic>
        <p:nvPicPr>
          <p:cNvPr id="46" name="图片 45" descr="微信图片_20200325190628"/>
          <p:cNvPicPr>
            <a:picLocks noChangeAspect="true"/>
          </p:cNvPicPr>
          <p:nvPr/>
        </p:nvPicPr>
        <p:blipFill>
          <a:blip r:embed="rId1"/>
          <a:stretch>
            <a:fillRect/>
          </a:stretch>
        </p:blipFill>
        <p:spPr>
          <a:xfrm>
            <a:off x="8147685" y="62230"/>
            <a:ext cx="554990" cy="554990"/>
          </a:xfrm>
          <a:prstGeom prst="ellipse">
            <a:avLst/>
          </a:prstGeom>
        </p:spPr>
      </p:pic>
      <p:sp>
        <p:nvSpPr>
          <p:cNvPr id="4" name="文本框 3"/>
          <p:cNvSpPr txBox="true"/>
          <p:nvPr/>
        </p:nvSpPr>
        <p:spPr>
          <a:xfrm>
            <a:off x="813435" y="932180"/>
            <a:ext cx="2821305" cy="337185"/>
          </a:xfrm>
          <a:prstGeom prst="rect">
            <a:avLst/>
          </a:prstGeom>
          <a:noFill/>
        </p:spPr>
        <p:txBody>
          <a:bodyPr wrap="square" rtlCol="0">
            <a:spAutoFit/>
          </a:bodyPr>
          <a:p>
            <a:pPr lvl="0" algn="ctr">
              <a:lnSpc>
                <a:spcPct val="100000"/>
              </a:lnSpc>
              <a:buClrTx/>
              <a:buSzTx/>
              <a:buFontTx/>
            </a:pPr>
            <a:r>
              <a:rPr sz="1600" dirty="0">
                <a:solidFill>
                  <a:schemeClr val="accent1">
                    <a:lumMod val="100000"/>
                  </a:schemeClr>
                </a:solidFill>
                <a:effectLst/>
                <a:cs typeface="+mn-ea"/>
                <a:sym typeface="+mn-lt"/>
              </a:rPr>
              <a:t>加强隐患识别和风险调查</a:t>
            </a:r>
            <a:endParaRPr lang="zh-CN" altLang="en-US" sz="1600" dirty="0">
              <a:solidFill>
                <a:schemeClr val="accent1">
                  <a:lumMod val="100000"/>
                </a:schemeClr>
              </a:solidFill>
              <a:effectLst/>
              <a:cs typeface="+mn-ea"/>
              <a:sym typeface="+mn-lt"/>
            </a:endParaRPr>
          </a:p>
        </p:txBody>
      </p:sp>
      <p:sp>
        <p:nvSpPr>
          <p:cNvPr id="21" name="Title 1"/>
          <p:cNvSpPr txBox="true"/>
          <p:nvPr/>
        </p:nvSpPr>
        <p:spPr>
          <a:xfrm>
            <a:off x="687705" y="237490"/>
            <a:ext cx="2065020"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buClrTx/>
              <a:buSzTx/>
              <a:buFontTx/>
            </a:pPr>
            <a:r>
              <a:rPr sz="1800" b="1" dirty="0">
                <a:solidFill>
                  <a:schemeClr val="accent6"/>
                </a:solidFill>
                <a:cs typeface="+mn-ea"/>
                <a:sym typeface="+mn-lt"/>
              </a:rPr>
              <a:t>防治工作任务</a:t>
            </a:r>
            <a:endParaRPr sz="1800" b="1" dirty="0">
              <a:solidFill>
                <a:schemeClr val="accent6"/>
              </a:solidFill>
              <a:cs typeface="+mn-ea"/>
              <a:sym typeface="+mn-lt"/>
            </a:endParaRPr>
          </a:p>
        </p:txBody>
      </p:sp>
      <p:grpSp>
        <p:nvGrpSpPr>
          <p:cNvPr id="2" name="îṥ1ïḑè"/>
          <p:cNvGrpSpPr/>
          <p:nvPr/>
        </p:nvGrpSpPr>
        <p:grpSpPr>
          <a:xfrm>
            <a:off x="4149637" y="847314"/>
            <a:ext cx="485439" cy="485439"/>
            <a:chOff x="6408770" y="1816398"/>
            <a:chExt cx="647252" cy="647252"/>
          </a:xfrm>
        </p:grpSpPr>
        <p:sp>
          <p:nvSpPr>
            <p:cNvPr id="3" name="ïs1ídè"/>
            <p:cNvSpPr/>
            <p:nvPr/>
          </p:nvSpPr>
          <p:spPr>
            <a:xfrm>
              <a:off x="6408770" y="1816398"/>
              <a:ext cx="647252" cy="64725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5" name="íŝľíḋê"/>
            <p:cNvSpPr/>
            <p:nvPr/>
          </p:nvSpPr>
          <p:spPr bwMode="auto">
            <a:xfrm>
              <a:off x="6515017" y="1922645"/>
              <a:ext cx="434758" cy="434758"/>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1"/>
            </a:solidFill>
            <a:ln>
              <a:noFill/>
            </a:ln>
          </p:spPr>
          <p:txBody>
            <a:bodyPr anchor="ctr"/>
            <a:p>
              <a:pPr algn="ctr"/>
              <a:endParaRPr>
                <a:cs typeface="+mn-ea"/>
                <a:sym typeface="+mn-lt"/>
              </a:endParaRPr>
            </a:p>
          </p:txBody>
        </p:sp>
      </p:grpSp>
      <p:sp>
        <p:nvSpPr>
          <p:cNvPr id="6" name="íṡḷíḓé"/>
          <p:cNvSpPr txBox="true"/>
          <p:nvPr/>
        </p:nvSpPr>
        <p:spPr>
          <a:xfrm>
            <a:off x="4743450" y="1456055"/>
            <a:ext cx="3324225" cy="1108710"/>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144000" tIns="0" rIns="144000" bIns="0" anchor="t" anchorCtr="false"/>
          <a:p>
            <a:pPr lvl="0">
              <a:lnSpc>
                <a:spcPct val="120000"/>
              </a:lnSpc>
            </a:pPr>
            <a:r>
              <a:rPr sz="1400" dirty="0">
                <a:cs typeface="+mn-ea"/>
                <a:sym typeface="+mn-lt"/>
              </a:rPr>
              <a:t>1.提升地质灾害气象风险预报预警精度。</a:t>
            </a:r>
            <a:endParaRPr sz="1400" dirty="0">
              <a:cs typeface="+mn-ea"/>
              <a:sym typeface="+mn-lt"/>
            </a:endParaRPr>
          </a:p>
          <a:p>
            <a:pPr lvl="0">
              <a:lnSpc>
                <a:spcPct val="120000"/>
              </a:lnSpc>
            </a:pPr>
            <a:r>
              <a:rPr sz="1400" dirty="0">
                <a:cs typeface="+mn-ea"/>
                <a:sym typeface="+mn-lt"/>
              </a:rPr>
              <a:t>2.全面推进专群结合监测网络建设。</a:t>
            </a:r>
            <a:endParaRPr sz="1400" dirty="0">
              <a:cs typeface="+mn-ea"/>
              <a:sym typeface="+mn-lt"/>
            </a:endParaRPr>
          </a:p>
          <a:p>
            <a:pPr lvl="0">
              <a:lnSpc>
                <a:spcPct val="120000"/>
              </a:lnSpc>
            </a:pPr>
            <a:r>
              <a:rPr sz="1400" dirty="0">
                <a:cs typeface="+mn-ea"/>
                <a:sym typeface="+mn-lt"/>
              </a:rPr>
              <a:t>3.提升群测群防能力。</a:t>
            </a:r>
            <a:endParaRPr sz="1400" dirty="0">
              <a:cs typeface="+mn-ea"/>
              <a:sym typeface="+mn-lt"/>
            </a:endParaRPr>
          </a:p>
        </p:txBody>
      </p:sp>
      <p:sp>
        <p:nvSpPr>
          <p:cNvPr id="7" name="文本框 6"/>
          <p:cNvSpPr txBox="true"/>
          <p:nvPr/>
        </p:nvSpPr>
        <p:spPr>
          <a:xfrm>
            <a:off x="4743450" y="915670"/>
            <a:ext cx="2821305" cy="337185"/>
          </a:xfrm>
          <a:prstGeom prst="rect">
            <a:avLst/>
          </a:prstGeom>
          <a:noFill/>
        </p:spPr>
        <p:txBody>
          <a:bodyPr wrap="square" rtlCol="0">
            <a:spAutoFit/>
          </a:bodyPr>
          <a:p>
            <a:pPr lvl="0" algn="ctr">
              <a:lnSpc>
                <a:spcPct val="100000"/>
              </a:lnSpc>
              <a:buClrTx/>
              <a:buSzTx/>
              <a:buFontTx/>
            </a:pPr>
            <a:r>
              <a:rPr sz="1600" dirty="0">
                <a:solidFill>
                  <a:schemeClr val="accent1">
                    <a:lumMod val="100000"/>
                  </a:schemeClr>
                </a:solidFill>
                <a:effectLst/>
                <a:cs typeface="+mn-ea"/>
                <a:sym typeface="+mn-lt"/>
              </a:rPr>
              <a:t>完善监测预警体系</a:t>
            </a:r>
            <a:endParaRPr sz="1600" dirty="0">
              <a:solidFill>
                <a:schemeClr val="accent1">
                  <a:lumMod val="100000"/>
                </a:schemeClr>
              </a:solidFill>
              <a:effectLst/>
              <a:cs typeface="+mn-ea"/>
              <a:sym typeface="+mn-lt"/>
            </a:endParaRPr>
          </a:p>
        </p:txBody>
      </p:sp>
      <p:grpSp>
        <p:nvGrpSpPr>
          <p:cNvPr id="8" name="îṥ1ïḑè"/>
          <p:cNvGrpSpPr/>
          <p:nvPr/>
        </p:nvGrpSpPr>
        <p:grpSpPr>
          <a:xfrm>
            <a:off x="203112" y="2569434"/>
            <a:ext cx="485439" cy="485439"/>
            <a:chOff x="6408770" y="1816398"/>
            <a:chExt cx="647252" cy="647252"/>
          </a:xfrm>
        </p:grpSpPr>
        <p:sp>
          <p:nvSpPr>
            <p:cNvPr id="9" name="ïs1ídè"/>
            <p:cNvSpPr/>
            <p:nvPr/>
          </p:nvSpPr>
          <p:spPr>
            <a:xfrm>
              <a:off x="6408770" y="1816398"/>
              <a:ext cx="647252" cy="64725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10" name="íŝľíḋê"/>
            <p:cNvSpPr/>
            <p:nvPr/>
          </p:nvSpPr>
          <p:spPr bwMode="auto">
            <a:xfrm>
              <a:off x="6515017" y="1922645"/>
              <a:ext cx="434758" cy="434758"/>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1"/>
            </a:solidFill>
            <a:ln>
              <a:noFill/>
            </a:ln>
          </p:spPr>
          <p:txBody>
            <a:bodyPr anchor="ctr"/>
            <a:p>
              <a:pPr algn="ctr"/>
              <a:endParaRPr>
                <a:cs typeface="+mn-ea"/>
                <a:sym typeface="+mn-lt"/>
              </a:endParaRPr>
            </a:p>
          </p:txBody>
        </p:sp>
      </p:grpSp>
      <p:sp>
        <p:nvSpPr>
          <p:cNvPr id="11" name="íṡḷíḓé"/>
          <p:cNvSpPr txBox="true"/>
          <p:nvPr/>
        </p:nvSpPr>
        <p:spPr>
          <a:xfrm>
            <a:off x="796925" y="3178175"/>
            <a:ext cx="3089910" cy="1108710"/>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144000" tIns="0" rIns="144000" bIns="0" anchor="t" anchorCtr="false"/>
          <a:p>
            <a:pPr lvl="0">
              <a:lnSpc>
                <a:spcPct val="120000"/>
              </a:lnSpc>
            </a:pPr>
            <a:r>
              <a:rPr sz="1400" dirty="0">
                <a:cs typeface="+mn-ea"/>
                <a:sym typeface="+mn-lt"/>
              </a:rPr>
              <a:t>1.加强重要地质灾害隐患勘查。</a:t>
            </a:r>
            <a:endParaRPr sz="1400" dirty="0">
              <a:cs typeface="+mn-ea"/>
              <a:sym typeface="+mn-lt"/>
            </a:endParaRPr>
          </a:p>
          <a:p>
            <a:pPr lvl="0">
              <a:lnSpc>
                <a:spcPct val="120000"/>
              </a:lnSpc>
            </a:pPr>
            <a:r>
              <a:rPr sz="1400" dirty="0">
                <a:cs typeface="+mn-ea"/>
                <a:sym typeface="+mn-lt"/>
              </a:rPr>
              <a:t>2.加大重要地质灾害隐患工程治理。</a:t>
            </a:r>
            <a:endParaRPr sz="1400" dirty="0">
              <a:cs typeface="+mn-ea"/>
              <a:sym typeface="+mn-lt"/>
            </a:endParaRPr>
          </a:p>
        </p:txBody>
      </p:sp>
      <p:sp>
        <p:nvSpPr>
          <p:cNvPr id="12" name="文本框 11"/>
          <p:cNvSpPr txBox="true"/>
          <p:nvPr/>
        </p:nvSpPr>
        <p:spPr>
          <a:xfrm>
            <a:off x="796925" y="2637790"/>
            <a:ext cx="2821305" cy="337185"/>
          </a:xfrm>
          <a:prstGeom prst="rect">
            <a:avLst/>
          </a:prstGeom>
          <a:noFill/>
        </p:spPr>
        <p:txBody>
          <a:bodyPr wrap="square" rtlCol="0">
            <a:spAutoFit/>
          </a:bodyPr>
          <a:p>
            <a:pPr lvl="0" algn="ctr">
              <a:lnSpc>
                <a:spcPct val="100000"/>
              </a:lnSpc>
              <a:buClrTx/>
              <a:buSzTx/>
              <a:buFontTx/>
            </a:pPr>
            <a:r>
              <a:rPr sz="1600" dirty="0">
                <a:solidFill>
                  <a:schemeClr val="accent1">
                    <a:lumMod val="100000"/>
                  </a:schemeClr>
                </a:solidFill>
                <a:effectLst/>
                <a:cs typeface="+mn-ea"/>
                <a:sym typeface="+mn-lt"/>
              </a:rPr>
              <a:t>加大综合防治力度</a:t>
            </a:r>
            <a:endParaRPr sz="1600" dirty="0">
              <a:solidFill>
                <a:schemeClr val="accent1">
                  <a:lumMod val="100000"/>
                </a:schemeClr>
              </a:solidFill>
              <a:effectLst/>
              <a:cs typeface="+mn-ea"/>
              <a:sym typeface="+mn-lt"/>
            </a:endParaRPr>
          </a:p>
        </p:txBody>
      </p:sp>
      <p:grpSp>
        <p:nvGrpSpPr>
          <p:cNvPr id="13" name="îṥ1ïḑè"/>
          <p:cNvGrpSpPr/>
          <p:nvPr/>
        </p:nvGrpSpPr>
        <p:grpSpPr>
          <a:xfrm>
            <a:off x="4061372" y="2624679"/>
            <a:ext cx="485439" cy="485439"/>
            <a:chOff x="6408770" y="1816398"/>
            <a:chExt cx="647252" cy="647252"/>
          </a:xfrm>
        </p:grpSpPr>
        <p:sp>
          <p:nvSpPr>
            <p:cNvPr id="14" name="ïs1ídè"/>
            <p:cNvSpPr/>
            <p:nvPr/>
          </p:nvSpPr>
          <p:spPr>
            <a:xfrm>
              <a:off x="6408770" y="1816398"/>
              <a:ext cx="647252" cy="64725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16" name="íŝľíḋê"/>
            <p:cNvSpPr/>
            <p:nvPr/>
          </p:nvSpPr>
          <p:spPr bwMode="auto">
            <a:xfrm>
              <a:off x="6515017" y="1922645"/>
              <a:ext cx="434758" cy="434758"/>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1"/>
            </a:solidFill>
            <a:ln>
              <a:noFill/>
            </a:ln>
          </p:spPr>
          <p:txBody>
            <a:bodyPr anchor="ctr"/>
            <a:p>
              <a:pPr algn="ctr"/>
              <a:endParaRPr>
                <a:cs typeface="+mn-ea"/>
                <a:sym typeface="+mn-lt"/>
              </a:endParaRPr>
            </a:p>
          </p:txBody>
        </p:sp>
      </p:grpSp>
      <p:sp>
        <p:nvSpPr>
          <p:cNvPr id="17" name="íṡḷíḓé"/>
          <p:cNvSpPr txBox="true"/>
          <p:nvPr/>
        </p:nvSpPr>
        <p:spPr>
          <a:xfrm>
            <a:off x="4655185" y="3233420"/>
            <a:ext cx="3089910" cy="1108710"/>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144000" tIns="0" rIns="144000" bIns="0" anchor="t" anchorCtr="false"/>
          <a:p>
            <a:pPr lvl="0">
              <a:lnSpc>
                <a:spcPct val="120000"/>
              </a:lnSpc>
            </a:pPr>
            <a:r>
              <a:rPr sz="1400" dirty="0">
                <a:cs typeface="+mn-ea"/>
                <a:sym typeface="+mn-lt"/>
              </a:rPr>
              <a:t>1.健全防御技术支撑体系。</a:t>
            </a:r>
            <a:endParaRPr sz="1400" dirty="0">
              <a:cs typeface="+mn-ea"/>
              <a:sym typeface="+mn-lt"/>
            </a:endParaRPr>
          </a:p>
          <a:p>
            <a:pPr lvl="0">
              <a:lnSpc>
                <a:spcPct val="120000"/>
              </a:lnSpc>
            </a:pPr>
            <a:r>
              <a:rPr sz="1400" dirty="0">
                <a:cs typeface="+mn-ea"/>
                <a:sym typeface="+mn-lt"/>
              </a:rPr>
              <a:t>2.加强现代化防御技术装备应用。</a:t>
            </a:r>
            <a:endParaRPr sz="1400" dirty="0">
              <a:cs typeface="+mn-ea"/>
              <a:sym typeface="+mn-lt"/>
            </a:endParaRPr>
          </a:p>
          <a:p>
            <a:pPr lvl="0">
              <a:lnSpc>
                <a:spcPct val="120000"/>
              </a:lnSpc>
            </a:pPr>
            <a:r>
              <a:rPr sz="1400" dirty="0">
                <a:cs typeface="+mn-ea"/>
                <a:sym typeface="+mn-lt"/>
              </a:rPr>
              <a:t>3.推动社会力量参与防灾减灾。</a:t>
            </a:r>
            <a:endParaRPr sz="1400" dirty="0">
              <a:cs typeface="+mn-ea"/>
              <a:sym typeface="+mn-lt"/>
            </a:endParaRPr>
          </a:p>
        </p:txBody>
      </p:sp>
      <p:sp>
        <p:nvSpPr>
          <p:cNvPr id="18" name="文本框 17"/>
          <p:cNvSpPr txBox="true"/>
          <p:nvPr/>
        </p:nvSpPr>
        <p:spPr>
          <a:xfrm>
            <a:off x="4655185" y="2693035"/>
            <a:ext cx="2821305" cy="337185"/>
          </a:xfrm>
          <a:prstGeom prst="rect">
            <a:avLst/>
          </a:prstGeom>
          <a:noFill/>
        </p:spPr>
        <p:txBody>
          <a:bodyPr wrap="square" rtlCol="0">
            <a:spAutoFit/>
          </a:bodyPr>
          <a:p>
            <a:pPr lvl="0" algn="ctr">
              <a:lnSpc>
                <a:spcPct val="100000"/>
              </a:lnSpc>
              <a:buClrTx/>
              <a:buSzTx/>
              <a:buFontTx/>
            </a:pPr>
            <a:r>
              <a:rPr sz="1600" dirty="0">
                <a:solidFill>
                  <a:schemeClr val="accent1">
                    <a:lumMod val="100000"/>
                  </a:schemeClr>
                </a:solidFill>
                <a:effectLst/>
                <a:cs typeface="+mn-ea"/>
                <a:sym typeface="+mn-lt"/>
              </a:rPr>
              <a:t>提升基层风险防控能力</a:t>
            </a:r>
            <a:endParaRPr sz="1600" dirty="0">
              <a:solidFill>
                <a:schemeClr val="accent1">
                  <a:lumMod val="100000"/>
                </a:schemeClr>
              </a:solidFill>
              <a:effectLs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1758">
        <p:fade/>
      </p:transition>
    </mc:Choice>
    <mc:Fallback>
      <p:transition spd="med" advTm="17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îṥ1ïḑè"/>
          <p:cNvGrpSpPr/>
          <p:nvPr/>
        </p:nvGrpSpPr>
        <p:grpSpPr>
          <a:xfrm>
            <a:off x="219622" y="863824"/>
            <a:ext cx="485439" cy="485439"/>
            <a:chOff x="6408770" y="1816398"/>
            <a:chExt cx="647252" cy="647252"/>
          </a:xfrm>
        </p:grpSpPr>
        <p:sp>
          <p:nvSpPr>
            <p:cNvPr id="31" name="ïs1ídè"/>
            <p:cNvSpPr/>
            <p:nvPr/>
          </p:nvSpPr>
          <p:spPr>
            <a:xfrm>
              <a:off x="6408770" y="1816398"/>
              <a:ext cx="647252" cy="64725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 name="íŝľíḋê"/>
            <p:cNvSpPr/>
            <p:nvPr/>
          </p:nvSpPr>
          <p:spPr bwMode="auto">
            <a:xfrm>
              <a:off x="6515017" y="1922645"/>
              <a:ext cx="434758" cy="434758"/>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1"/>
            </a:solidFill>
            <a:ln>
              <a:noFill/>
            </a:ln>
          </p:spPr>
          <p:txBody>
            <a:bodyPr anchor="ctr"/>
            <a:lstStyle/>
            <a:p>
              <a:pPr algn="ctr"/>
              <a:endParaRPr>
                <a:cs typeface="+mn-ea"/>
                <a:sym typeface="+mn-lt"/>
              </a:endParaRPr>
            </a:p>
          </p:txBody>
        </p:sp>
      </p:grpSp>
      <p:sp>
        <p:nvSpPr>
          <p:cNvPr id="26" name="íṡḷíḓé"/>
          <p:cNvSpPr txBox="true"/>
          <p:nvPr/>
        </p:nvSpPr>
        <p:spPr>
          <a:xfrm>
            <a:off x="363855" y="1472565"/>
            <a:ext cx="4342130" cy="3204210"/>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144000" tIns="0" rIns="144000" bIns="0" anchor="t" anchorCtr="false"/>
          <a:lstStyle/>
          <a:p>
            <a:pPr lvl="0">
              <a:lnSpc>
                <a:spcPct val="120000"/>
              </a:lnSpc>
            </a:pPr>
            <a:r>
              <a:rPr sz="1400" dirty="0">
                <a:cs typeface="+mn-ea"/>
                <a:sym typeface="+mn-lt"/>
              </a:rPr>
              <a:t>（1）财政部、国土资源部印发的《土地开发整理项目预算定额标准》（财综〔2011〕128号）；</a:t>
            </a:r>
            <a:endParaRPr sz="1400" dirty="0">
              <a:cs typeface="+mn-ea"/>
              <a:sym typeface="+mn-lt"/>
            </a:endParaRPr>
          </a:p>
          <a:p>
            <a:pPr lvl="0">
              <a:lnSpc>
                <a:spcPct val="120000"/>
              </a:lnSpc>
            </a:pPr>
            <a:r>
              <a:rPr sz="1400" dirty="0">
                <a:cs typeface="+mn-ea"/>
                <a:sym typeface="+mn-lt"/>
              </a:rPr>
              <a:t>（2）2007年《国土资源调查预算标准》(地质调查部分)；</a:t>
            </a:r>
            <a:endParaRPr sz="1400" dirty="0">
              <a:cs typeface="+mn-ea"/>
              <a:sym typeface="+mn-lt"/>
            </a:endParaRPr>
          </a:p>
          <a:p>
            <a:pPr lvl="0">
              <a:lnSpc>
                <a:spcPct val="120000"/>
              </a:lnSpc>
            </a:pPr>
            <a:r>
              <a:rPr sz="1400" dirty="0">
                <a:cs typeface="+mn-ea"/>
                <a:sym typeface="+mn-lt"/>
              </a:rPr>
              <a:t>（3）《新疆维吾尔自治区水利水电工程设计概（估）预算编制规定》新水建管〔2005〕108号；</a:t>
            </a:r>
            <a:endParaRPr sz="1400" dirty="0">
              <a:cs typeface="+mn-ea"/>
              <a:sym typeface="+mn-lt"/>
            </a:endParaRPr>
          </a:p>
          <a:p>
            <a:pPr lvl="0">
              <a:lnSpc>
                <a:spcPct val="120000"/>
              </a:lnSpc>
            </a:pPr>
            <a:r>
              <a:rPr sz="1400" dirty="0">
                <a:cs typeface="+mn-ea"/>
                <a:sym typeface="+mn-lt"/>
              </a:rPr>
              <a:t>（4）《工程勘察设计收费标准》（2002）；</a:t>
            </a:r>
            <a:endParaRPr sz="1400" dirty="0">
              <a:cs typeface="+mn-ea"/>
              <a:sym typeface="+mn-lt"/>
            </a:endParaRPr>
          </a:p>
          <a:p>
            <a:pPr lvl="0">
              <a:lnSpc>
                <a:spcPct val="120000"/>
              </a:lnSpc>
            </a:pPr>
            <a:r>
              <a:rPr sz="1400" dirty="0">
                <a:cs typeface="+mn-ea"/>
                <a:sym typeface="+mn-lt"/>
              </a:rPr>
              <a:t>（5）《全国统一建筑工程基础定额(土建)》；</a:t>
            </a:r>
            <a:endParaRPr sz="1400" dirty="0">
              <a:cs typeface="+mn-ea"/>
              <a:sym typeface="+mn-lt"/>
            </a:endParaRPr>
          </a:p>
          <a:p>
            <a:pPr lvl="0">
              <a:lnSpc>
                <a:spcPct val="120000"/>
              </a:lnSpc>
            </a:pPr>
            <a:r>
              <a:rPr sz="1400" dirty="0">
                <a:cs typeface="+mn-ea"/>
                <a:sym typeface="+mn-lt"/>
              </a:rPr>
              <a:t>（6）自治区近年来实施的地质灾害专项勘查及地质灾害防治工程费用招标价及市场价进行估算；</a:t>
            </a:r>
            <a:endParaRPr sz="1400" dirty="0">
              <a:cs typeface="+mn-ea"/>
              <a:sym typeface="+mn-lt"/>
            </a:endParaRPr>
          </a:p>
          <a:p>
            <a:pPr lvl="0">
              <a:lnSpc>
                <a:spcPct val="120000"/>
              </a:lnSpc>
            </a:pPr>
            <a:r>
              <a:rPr sz="1400" dirty="0">
                <a:cs typeface="+mn-ea"/>
                <a:sym typeface="+mn-lt"/>
              </a:rPr>
              <a:t>（7）博尔塔拉蒙古自治州当地实际决算定额。</a:t>
            </a:r>
            <a:endParaRPr sz="1400" dirty="0">
              <a:cs typeface="+mn-ea"/>
              <a:sym typeface="+mn-lt"/>
            </a:endParaRPr>
          </a:p>
        </p:txBody>
      </p:sp>
      <p:pic>
        <p:nvPicPr>
          <p:cNvPr id="46" name="图片 45" descr="微信图片_20200325190628"/>
          <p:cNvPicPr>
            <a:picLocks noChangeAspect="true"/>
          </p:cNvPicPr>
          <p:nvPr/>
        </p:nvPicPr>
        <p:blipFill>
          <a:blip r:embed="rId1"/>
          <a:stretch>
            <a:fillRect/>
          </a:stretch>
        </p:blipFill>
        <p:spPr>
          <a:xfrm>
            <a:off x="8147685" y="62230"/>
            <a:ext cx="554990" cy="554990"/>
          </a:xfrm>
          <a:prstGeom prst="ellipse">
            <a:avLst/>
          </a:prstGeom>
        </p:spPr>
      </p:pic>
      <p:sp>
        <p:nvSpPr>
          <p:cNvPr id="4" name="文本框 3"/>
          <p:cNvSpPr txBox="true"/>
          <p:nvPr/>
        </p:nvSpPr>
        <p:spPr>
          <a:xfrm>
            <a:off x="813435" y="932180"/>
            <a:ext cx="2821305" cy="337185"/>
          </a:xfrm>
          <a:prstGeom prst="rect">
            <a:avLst/>
          </a:prstGeom>
          <a:noFill/>
        </p:spPr>
        <p:txBody>
          <a:bodyPr wrap="square" rtlCol="0">
            <a:spAutoFit/>
          </a:bodyPr>
          <a:p>
            <a:pPr lvl="0" algn="ctr">
              <a:lnSpc>
                <a:spcPct val="100000"/>
              </a:lnSpc>
              <a:buClrTx/>
              <a:buSzTx/>
              <a:buFontTx/>
            </a:pPr>
            <a:r>
              <a:rPr sz="1600" dirty="0">
                <a:solidFill>
                  <a:schemeClr val="accent1">
                    <a:lumMod val="100000"/>
                  </a:schemeClr>
                </a:solidFill>
                <a:effectLst/>
                <a:cs typeface="+mn-ea"/>
                <a:sym typeface="+mn-lt"/>
              </a:rPr>
              <a:t>估算依据</a:t>
            </a:r>
            <a:r>
              <a:rPr sz="1600" dirty="0">
                <a:solidFill>
                  <a:schemeClr val="accent1">
                    <a:lumMod val="100000"/>
                  </a:schemeClr>
                </a:solidFill>
                <a:effectLst/>
                <a:cs typeface="+mn-ea"/>
                <a:sym typeface="+mn-lt"/>
              </a:rPr>
              <a:t>查</a:t>
            </a:r>
            <a:endParaRPr lang="zh-CN" altLang="en-US" sz="1600" dirty="0">
              <a:solidFill>
                <a:schemeClr val="accent1">
                  <a:lumMod val="100000"/>
                </a:schemeClr>
              </a:solidFill>
              <a:effectLst/>
              <a:cs typeface="+mn-ea"/>
              <a:sym typeface="+mn-lt"/>
            </a:endParaRPr>
          </a:p>
        </p:txBody>
      </p:sp>
      <p:sp>
        <p:nvSpPr>
          <p:cNvPr id="21" name="Title 1"/>
          <p:cNvSpPr txBox="true"/>
          <p:nvPr/>
        </p:nvSpPr>
        <p:spPr>
          <a:xfrm>
            <a:off x="687705" y="237490"/>
            <a:ext cx="1346835"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buClrTx/>
              <a:buSzTx/>
              <a:buFontTx/>
            </a:pPr>
            <a:r>
              <a:rPr sz="1800" b="1" dirty="0">
                <a:solidFill>
                  <a:schemeClr val="accent6"/>
                </a:solidFill>
                <a:cs typeface="+mn-ea"/>
                <a:sym typeface="+mn-lt"/>
              </a:rPr>
              <a:t>经费估算</a:t>
            </a:r>
            <a:endParaRPr sz="1800" b="1" dirty="0">
              <a:solidFill>
                <a:schemeClr val="accent6"/>
              </a:solidFill>
              <a:cs typeface="+mn-ea"/>
              <a:sym typeface="+mn-lt"/>
            </a:endParaRPr>
          </a:p>
        </p:txBody>
      </p:sp>
      <p:grpSp>
        <p:nvGrpSpPr>
          <p:cNvPr id="13" name="îṥ1ïḑè"/>
          <p:cNvGrpSpPr/>
          <p:nvPr/>
        </p:nvGrpSpPr>
        <p:grpSpPr>
          <a:xfrm>
            <a:off x="4994187" y="830804"/>
            <a:ext cx="485439" cy="485439"/>
            <a:chOff x="6408770" y="1816398"/>
            <a:chExt cx="647252" cy="647252"/>
          </a:xfrm>
        </p:grpSpPr>
        <p:sp>
          <p:nvSpPr>
            <p:cNvPr id="14" name="ïs1ídè"/>
            <p:cNvSpPr/>
            <p:nvPr/>
          </p:nvSpPr>
          <p:spPr>
            <a:xfrm>
              <a:off x="6408770" y="1816398"/>
              <a:ext cx="647252" cy="64725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16" name="íŝľíḋê"/>
            <p:cNvSpPr/>
            <p:nvPr/>
          </p:nvSpPr>
          <p:spPr bwMode="auto">
            <a:xfrm>
              <a:off x="6515017" y="1922645"/>
              <a:ext cx="434758" cy="434758"/>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1"/>
            </a:solidFill>
            <a:ln>
              <a:noFill/>
            </a:ln>
          </p:spPr>
          <p:txBody>
            <a:bodyPr anchor="ctr"/>
            <a:p>
              <a:pPr algn="ctr"/>
              <a:endParaRPr>
                <a:cs typeface="+mn-ea"/>
                <a:sym typeface="+mn-lt"/>
              </a:endParaRPr>
            </a:p>
          </p:txBody>
        </p:sp>
      </p:grpSp>
      <p:sp>
        <p:nvSpPr>
          <p:cNvPr id="17" name="íṡḷíḓé"/>
          <p:cNvSpPr txBox="true"/>
          <p:nvPr/>
        </p:nvSpPr>
        <p:spPr>
          <a:xfrm>
            <a:off x="5588000" y="1439545"/>
            <a:ext cx="3089910" cy="1584960"/>
          </a:xfrm>
          <a:prstGeom prst="rect">
            <a:avLst/>
          </a:prstGeom>
          <a:noFill/>
          <a:extLst>
            <a:ext uri="{909E8E84-426E-40DD-AFC4-6F175D3DCCD1}">
              <a14:hiddenFill xmlns:a14="http://schemas.microsoft.com/office/drawing/2010/main">
                <a:solidFill>
                  <a:schemeClr val="accent1">
                    <a:lumMod val="100000"/>
                  </a:schemeClr>
                </a:solidFill>
              </a14:hiddenFill>
            </a:ext>
          </a:extLst>
        </p:spPr>
        <p:txBody>
          <a:bodyPr wrap="square" lIns="144000" tIns="0" rIns="144000" bIns="0" anchor="t" anchorCtr="false"/>
          <a:p>
            <a:pPr lvl="0">
              <a:lnSpc>
                <a:spcPct val="120000"/>
              </a:lnSpc>
            </a:pPr>
            <a:r>
              <a:rPr sz="1400" dirty="0">
                <a:cs typeface="+mn-ea"/>
                <a:sym typeface="+mn-lt"/>
              </a:rPr>
              <a:t>本次经费估算按2020年静态投资价格计算，具体经费可能会有所变化，以工程实施当年计算为准。地质灾害防治经费总计7503.00万元，资金来源于国家资金、自治区资金或援建资金。</a:t>
            </a:r>
            <a:endParaRPr sz="1400" dirty="0">
              <a:cs typeface="+mn-ea"/>
              <a:sym typeface="+mn-lt"/>
            </a:endParaRPr>
          </a:p>
        </p:txBody>
      </p:sp>
      <p:sp>
        <p:nvSpPr>
          <p:cNvPr id="18" name="文本框 17"/>
          <p:cNvSpPr txBox="true"/>
          <p:nvPr/>
        </p:nvSpPr>
        <p:spPr>
          <a:xfrm>
            <a:off x="5588000" y="899160"/>
            <a:ext cx="2821305" cy="337185"/>
          </a:xfrm>
          <a:prstGeom prst="rect">
            <a:avLst/>
          </a:prstGeom>
          <a:noFill/>
        </p:spPr>
        <p:txBody>
          <a:bodyPr wrap="square" rtlCol="0">
            <a:spAutoFit/>
          </a:bodyPr>
          <a:p>
            <a:pPr lvl="0" algn="ctr">
              <a:lnSpc>
                <a:spcPct val="100000"/>
              </a:lnSpc>
              <a:buClrTx/>
              <a:buSzTx/>
              <a:buFontTx/>
            </a:pPr>
            <a:r>
              <a:rPr sz="1600" dirty="0">
                <a:solidFill>
                  <a:schemeClr val="accent1">
                    <a:lumMod val="100000"/>
                  </a:schemeClr>
                </a:solidFill>
                <a:effectLst/>
                <a:cs typeface="+mn-ea"/>
                <a:sym typeface="+mn-lt"/>
              </a:rPr>
              <a:t>经费估算</a:t>
            </a:r>
            <a:endParaRPr sz="1600" dirty="0">
              <a:solidFill>
                <a:schemeClr val="accent1">
                  <a:lumMod val="100000"/>
                </a:schemeClr>
              </a:solidFill>
              <a:effectLs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1758">
        <p:fade/>
      </p:transition>
    </mc:Choice>
    <mc:Fallback>
      <p:transition spd="med" advTm="17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îṥ1ïḑè"/>
          <p:cNvGrpSpPr/>
          <p:nvPr/>
        </p:nvGrpSpPr>
        <p:grpSpPr>
          <a:xfrm>
            <a:off x="219622" y="863824"/>
            <a:ext cx="485439" cy="485439"/>
            <a:chOff x="6408770" y="1816398"/>
            <a:chExt cx="647252" cy="647252"/>
          </a:xfrm>
        </p:grpSpPr>
        <p:sp>
          <p:nvSpPr>
            <p:cNvPr id="31" name="ïs1ídè"/>
            <p:cNvSpPr/>
            <p:nvPr/>
          </p:nvSpPr>
          <p:spPr>
            <a:xfrm>
              <a:off x="6408770" y="1816398"/>
              <a:ext cx="647252" cy="64725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 name="íŝľíḋê"/>
            <p:cNvSpPr/>
            <p:nvPr/>
          </p:nvSpPr>
          <p:spPr bwMode="auto">
            <a:xfrm>
              <a:off x="6515017" y="1922645"/>
              <a:ext cx="434758" cy="434758"/>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1"/>
            </a:solidFill>
            <a:ln>
              <a:noFill/>
            </a:ln>
          </p:spPr>
          <p:txBody>
            <a:bodyPr anchor="ctr"/>
            <a:lstStyle/>
            <a:p>
              <a:pPr algn="ctr"/>
              <a:endParaRPr>
                <a:cs typeface="+mn-ea"/>
                <a:sym typeface="+mn-lt"/>
              </a:endParaRPr>
            </a:p>
          </p:txBody>
        </p:sp>
      </p:grpSp>
      <p:pic>
        <p:nvPicPr>
          <p:cNvPr id="46" name="图片 45" descr="微信图片_20200325190628"/>
          <p:cNvPicPr>
            <a:picLocks noChangeAspect="true"/>
          </p:cNvPicPr>
          <p:nvPr/>
        </p:nvPicPr>
        <p:blipFill>
          <a:blip r:embed="rId1"/>
          <a:stretch>
            <a:fillRect/>
          </a:stretch>
        </p:blipFill>
        <p:spPr>
          <a:xfrm>
            <a:off x="8147685" y="62230"/>
            <a:ext cx="554990" cy="554990"/>
          </a:xfrm>
          <a:prstGeom prst="ellipse">
            <a:avLst/>
          </a:prstGeom>
        </p:spPr>
      </p:pic>
      <p:sp>
        <p:nvSpPr>
          <p:cNvPr id="4" name="文本框 3"/>
          <p:cNvSpPr txBox="true"/>
          <p:nvPr/>
        </p:nvSpPr>
        <p:spPr>
          <a:xfrm>
            <a:off x="813435" y="932180"/>
            <a:ext cx="2821305" cy="337185"/>
          </a:xfrm>
          <a:prstGeom prst="rect">
            <a:avLst/>
          </a:prstGeom>
          <a:noFill/>
        </p:spPr>
        <p:txBody>
          <a:bodyPr wrap="square" rtlCol="0">
            <a:spAutoFit/>
          </a:bodyPr>
          <a:p>
            <a:pPr lvl="0" algn="ctr">
              <a:lnSpc>
                <a:spcPct val="100000"/>
              </a:lnSpc>
              <a:buClrTx/>
              <a:buSzTx/>
              <a:buFontTx/>
            </a:pPr>
            <a:r>
              <a:rPr sz="1600" dirty="0">
                <a:solidFill>
                  <a:schemeClr val="accent1">
                    <a:lumMod val="100000"/>
                  </a:schemeClr>
                </a:solidFill>
                <a:effectLst/>
                <a:cs typeface="+mn-ea"/>
                <a:sym typeface="+mn-lt"/>
              </a:rPr>
              <a:t>组织保障</a:t>
            </a:r>
            <a:endParaRPr sz="1600" dirty="0">
              <a:solidFill>
                <a:schemeClr val="accent1">
                  <a:lumMod val="100000"/>
                </a:schemeClr>
              </a:solidFill>
              <a:effectLst/>
              <a:cs typeface="+mn-ea"/>
              <a:sym typeface="+mn-lt"/>
            </a:endParaRPr>
          </a:p>
        </p:txBody>
      </p:sp>
      <p:sp>
        <p:nvSpPr>
          <p:cNvPr id="21" name="Title 1"/>
          <p:cNvSpPr txBox="true"/>
          <p:nvPr/>
        </p:nvSpPr>
        <p:spPr>
          <a:xfrm>
            <a:off x="687705" y="237490"/>
            <a:ext cx="1346835" cy="37973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buClrTx/>
              <a:buSzTx/>
              <a:buFontTx/>
            </a:pPr>
            <a:r>
              <a:rPr sz="1800" b="1" dirty="0">
                <a:solidFill>
                  <a:schemeClr val="accent6"/>
                </a:solidFill>
                <a:cs typeface="+mn-ea"/>
                <a:sym typeface="+mn-lt"/>
              </a:rPr>
              <a:t>保障措施</a:t>
            </a:r>
            <a:endParaRPr sz="1800" b="1" dirty="0">
              <a:solidFill>
                <a:schemeClr val="accent6"/>
              </a:solidFill>
              <a:cs typeface="+mn-ea"/>
              <a:sym typeface="+mn-lt"/>
            </a:endParaRPr>
          </a:p>
        </p:txBody>
      </p:sp>
      <p:sp>
        <p:nvSpPr>
          <p:cNvPr id="18" name="文本框 17"/>
          <p:cNvSpPr txBox="true"/>
          <p:nvPr/>
        </p:nvSpPr>
        <p:spPr>
          <a:xfrm>
            <a:off x="5588000" y="2118995"/>
            <a:ext cx="2821305" cy="337185"/>
          </a:xfrm>
          <a:prstGeom prst="rect">
            <a:avLst/>
          </a:prstGeom>
          <a:noFill/>
        </p:spPr>
        <p:txBody>
          <a:bodyPr wrap="square" rtlCol="0">
            <a:spAutoFit/>
          </a:bodyPr>
          <a:p>
            <a:pPr lvl="0" algn="ctr">
              <a:lnSpc>
                <a:spcPct val="100000"/>
              </a:lnSpc>
              <a:buClrTx/>
              <a:buSzTx/>
              <a:buFontTx/>
            </a:pPr>
            <a:r>
              <a:rPr sz="1600" dirty="0">
                <a:solidFill>
                  <a:schemeClr val="accent1">
                    <a:lumMod val="100000"/>
                  </a:schemeClr>
                </a:solidFill>
                <a:effectLst/>
                <a:cs typeface="+mn-ea"/>
                <a:sym typeface="+mn-lt"/>
              </a:rPr>
              <a:t>社会保障</a:t>
            </a:r>
            <a:endParaRPr sz="1600" dirty="0">
              <a:solidFill>
                <a:schemeClr val="accent1">
                  <a:lumMod val="100000"/>
                </a:schemeClr>
              </a:solidFill>
              <a:effectLst/>
              <a:cs typeface="+mn-ea"/>
              <a:sym typeface="+mn-lt"/>
            </a:endParaRPr>
          </a:p>
        </p:txBody>
      </p:sp>
      <p:grpSp>
        <p:nvGrpSpPr>
          <p:cNvPr id="7" name="îṥ1ïḑè"/>
          <p:cNvGrpSpPr/>
          <p:nvPr/>
        </p:nvGrpSpPr>
        <p:grpSpPr>
          <a:xfrm>
            <a:off x="203112" y="3286984"/>
            <a:ext cx="485439" cy="485439"/>
            <a:chOff x="6408770" y="1816398"/>
            <a:chExt cx="647252" cy="647252"/>
          </a:xfrm>
        </p:grpSpPr>
        <p:sp>
          <p:nvSpPr>
            <p:cNvPr id="8" name="ïs1ídè"/>
            <p:cNvSpPr/>
            <p:nvPr/>
          </p:nvSpPr>
          <p:spPr>
            <a:xfrm>
              <a:off x="6408770" y="1816398"/>
              <a:ext cx="647252" cy="64725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íŝľíḋê"/>
            <p:cNvSpPr/>
            <p:nvPr/>
          </p:nvSpPr>
          <p:spPr bwMode="auto">
            <a:xfrm>
              <a:off x="6515017" y="1922645"/>
              <a:ext cx="434758" cy="434758"/>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1"/>
            </a:solidFill>
            <a:ln>
              <a:noFill/>
            </a:ln>
          </p:spPr>
          <p:txBody>
            <a:bodyPr anchor="ctr"/>
            <a:lstStyle/>
            <a:p>
              <a:pPr algn="ctr"/>
              <a:endParaRPr>
                <a:cs typeface="+mn-ea"/>
                <a:sym typeface="+mn-lt"/>
              </a:endParaRPr>
            </a:p>
          </p:txBody>
        </p:sp>
      </p:grpSp>
      <p:sp>
        <p:nvSpPr>
          <p:cNvPr id="10" name="文本框 9"/>
          <p:cNvSpPr txBox="true"/>
          <p:nvPr/>
        </p:nvSpPr>
        <p:spPr>
          <a:xfrm>
            <a:off x="796925" y="3355340"/>
            <a:ext cx="2821305" cy="337185"/>
          </a:xfrm>
          <a:prstGeom prst="rect">
            <a:avLst/>
          </a:prstGeom>
          <a:noFill/>
        </p:spPr>
        <p:txBody>
          <a:bodyPr wrap="square" rtlCol="0">
            <a:spAutoFit/>
          </a:bodyPr>
          <a:p>
            <a:pPr lvl="0" algn="ctr">
              <a:lnSpc>
                <a:spcPct val="100000"/>
              </a:lnSpc>
              <a:buClrTx/>
              <a:buSzTx/>
              <a:buFontTx/>
            </a:pPr>
            <a:r>
              <a:rPr sz="1600" dirty="0">
                <a:solidFill>
                  <a:schemeClr val="accent1">
                    <a:lumMod val="100000"/>
                  </a:schemeClr>
                </a:solidFill>
                <a:effectLst/>
                <a:cs typeface="+mn-ea"/>
                <a:sym typeface="+mn-lt"/>
              </a:rPr>
              <a:t>资金保障</a:t>
            </a:r>
            <a:endParaRPr sz="1600" dirty="0">
              <a:solidFill>
                <a:schemeClr val="accent1">
                  <a:lumMod val="100000"/>
                </a:schemeClr>
              </a:solidFill>
              <a:effectLst/>
              <a:cs typeface="+mn-ea"/>
              <a:sym typeface="+mn-lt"/>
            </a:endParaRPr>
          </a:p>
        </p:txBody>
      </p:sp>
      <p:grpSp>
        <p:nvGrpSpPr>
          <p:cNvPr id="11" name="îṥ1ïḑè"/>
          <p:cNvGrpSpPr/>
          <p:nvPr/>
        </p:nvGrpSpPr>
        <p:grpSpPr>
          <a:xfrm>
            <a:off x="4994187" y="852394"/>
            <a:ext cx="485439" cy="485439"/>
            <a:chOff x="6408770" y="1816398"/>
            <a:chExt cx="647252" cy="647252"/>
          </a:xfrm>
        </p:grpSpPr>
        <p:sp>
          <p:nvSpPr>
            <p:cNvPr id="12" name="ïs1ídè"/>
            <p:cNvSpPr/>
            <p:nvPr/>
          </p:nvSpPr>
          <p:spPr>
            <a:xfrm>
              <a:off x="6408770" y="1816398"/>
              <a:ext cx="647252" cy="64725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 name="íŝľíḋê"/>
            <p:cNvSpPr/>
            <p:nvPr/>
          </p:nvSpPr>
          <p:spPr bwMode="auto">
            <a:xfrm>
              <a:off x="6515017" y="1922645"/>
              <a:ext cx="434758" cy="434758"/>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1"/>
            </a:solidFill>
            <a:ln>
              <a:noFill/>
            </a:ln>
          </p:spPr>
          <p:txBody>
            <a:bodyPr anchor="ctr"/>
            <a:lstStyle/>
            <a:p>
              <a:pPr algn="ctr"/>
              <a:endParaRPr>
                <a:cs typeface="+mn-ea"/>
                <a:sym typeface="+mn-lt"/>
              </a:endParaRPr>
            </a:p>
          </p:txBody>
        </p:sp>
      </p:grpSp>
      <p:sp>
        <p:nvSpPr>
          <p:cNvPr id="20" name="文本框 19"/>
          <p:cNvSpPr txBox="true"/>
          <p:nvPr/>
        </p:nvSpPr>
        <p:spPr>
          <a:xfrm>
            <a:off x="5588000" y="920750"/>
            <a:ext cx="2821305" cy="337185"/>
          </a:xfrm>
          <a:prstGeom prst="rect">
            <a:avLst/>
          </a:prstGeom>
          <a:noFill/>
        </p:spPr>
        <p:txBody>
          <a:bodyPr wrap="square" rtlCol="0">
            <a:spAutoFit/>
          </a:bodyPr>
          <a:p>
            <a:pPr lvl="0" algn="ctr">
              <a:lnSpc>
                <a:spcPct val="100000"/>
              </a:lnSpc>
              <a:buClrTx/>
              <a:buSzTx/>
              <a:buFontTx/>
            </a:pPr>
            <a:r>
              <a:rPr sz="1600" dirty="0">
                <a:solidFill>
                  <a:schemeClr val="accent1">
                    <a:lumMod val="100000"/>
                  </a:schemeClr>
                </a:solidFill>
                <a:effectLst/>
                <a:cs typeface="+mn-ea"/>
                <a:sym typeface="+mn-lt"/>
              </a:rPr>
              <a:t>人才保障</a:t>
            </a:r>
            <a:endParaRPr sz="1600" dirty="0">
              <a:solidFill>
                <a:schemeClr val="accent1">
                  <a:lumMod val="100000"/>
                </a:schemeClr>
              </a:solidFill>
              <a:effectLst/>
              <a:cs typeface="+mn-ea"/>
              <a:sym typeface="+mn-lt"/>
            </a:endParaRPr>
          </a:p>
        </p:txBody>
      </p:sp>
      <p:grpSp>
        <p:nvGrpSpPr>
          <p:cNvPr id="22" name="îṥ1ïḑè"/>
          <p:cNvGrpSpPr/>
          <p:nvPr/>
        </p:nvGrpSpPr>
        <p:grpSpPr>
          <a:xfrm>
            <a:off x="4994822" y="3358739"/>
            <a:ext cx="485439" cy="485439"/>
            <a:chOff x="6408770" y="1816398"/>
            <a:chExt cx="647252" cy="647252"/>
          </a:xfrm>
        </p:grpSpPr>
        <p:sp>
          <p:nvSpPr>
            <p:cNvPr id="23" name="ïs1ídè"/>
            <p:cNvSpPr/>
            <p:nvPr/>
          </p:nvSpPr>
          <p:spPr>
            <a:xfrm>
              <a:off x="6408770" y="1816398"/>
              <a:ext cx="647252" cy="64725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 name="íŝľíḋê"/>
            <p:cNvSpPr/>
            <p:nvPr/>
          </p:nvSpPr>
          <p:spPr bwMode="auto">
            <a:xfrm>
              <a:off x="6515017" y="1922645"/>
              <a:ext cx="434758" cy="434758"/>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1"/>
            </a:solidFill>
            <a:ln>
              <a:noFill/>
            </a:ln>
          </p:spPr>
          <p:txBody>
            <a:bodyPr anchor="ctr"/>
            <a:lstStyle/>
            <a:p>
              <a:pPr algn="ctr"/>
              <a:endParaRPr>
                <a:cs typeface="+mn-ea"/>
                <a:sym typeface="+mn-lt"/>
              </a:endParaRPr>
            </a:p>
          </p:txBody>
        </p:sp>
      </p:grpSp>
      <p:sp>
        <p:nvSpPr>
          <p:cNvPr id="25" name="文本框 24"/>
          <p:cNvSpPr txBox="true"/>
          <p:nvPr/>
        </p:nvSpPr>
        <p:spPr>
          <a:xfrm>
            <a:off x="5588000" y="3427095"/>
            <a:ext cx="2821305" cy="337185"/>
          </a:xfrm>
          <a:prstGeom prst="rect">
            <a:avLst/>
          </a:prstGeom>
          <a:noFill/>
        </p:spPr>
        <p:txBody>
          <a:bodyPr wrap="square" rtlCol="0">
            <a:spAutoFit/>
          </a:bodyPr>
          <a:p>
            <a:pPr lvl="0" algn="ctr">
              <a:lnSpc>
                <a:spcPct val="100000"/>
              </a:lnSpc>
              <a:buClrTx/>
              <a:buSzTx/>
              <a:buFontTx/>
            </a:pPr>
            <a:r>
              <a:rPr sz="1600" dirty="0">
                <a:solidFill>
                  <a:schemeClr val="accent1">
                    <a:lumMod val="100000"/>
                  </a:schemeClr>
                </a:solidFill>
                <a:effectLst/>
                <a:cs typeface="+mn-ea"/>
                <a:sym typeface="+mn-lt"/>
              </a:rPr>
              <a:t>机制保障</a:t>
            </a:r>
            <a:endParaRPr sz="1600" dirty="0">
              <a:solidFill>
                <a:schemeClr val="accent1">
                  <a:lumMod val="100000"/>
                </a:schemeClr>
              </a:solidFill>
              <a:effectLst/>
              <a:cs typeface="+mn-ea"/>
              <a:sym typeface="+mn-lt"/>
            </a:endParaRPr>
          </a:p>
        </p:txBody>
      </p:sp>
      <p:grpSp>
        <p:nvGrpSpPr>
          <p:cNvPr id="27" name="îṥ1ïḑè"/>
          <p:cNvGrpSpPr/>
          <p:nvPr/>
        </p:nvGrpSpPr>
        <p:grpSpPr>
          <a:xfrm>
            <a:off x="4995457" y="2051274"/>
            <a:ext cx="485439" cy="485439"/>
            <a:chOff x="6408770" y="1816398"/>
            <a:chExt cx="647252" cy="647252"/>
          </a:xfrm>
        </p:grpSpPr>
        <p:sp>
          <p:nvSpPr>
            <p:cNvPr id="28" name="ïs1ídè"/>
            <p:cNvSpPr/>
            <p:nvPr/>
          </p:nvSpPr>
          <p:spPr>
            <a:xfrm>
              <a:off x="6408770" y="1816398"/>
              <a:ext cx="647252" cy="64725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29" name="íŝľíḋê"/>
            <p:cNvSpPr/>
            <p:nvPr/>
          </p:nvSpPr>
          <p:spPr bwMode="auto">
            <a:xfrm>
              <a:off x="6515017" y="1922645"/>
              <a:ext cx="434758" cy="434758"/>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1"/>
            </a:solidFill>
            <a:ln>
              <a:noFill/>
            </a:ln>
          </p:spPr>
          <p:txBody>
            <a:bodyPr anchor="ctr"/>
            <a:p>
              <a:pPr algn="ctr"/>
              <a:endParaRPr>
                <a:cs typeface="+mn-ea"/>
                <a:sym typeface="+mn-lt"/>
              </a:endParaRPr>
            </a:p>
          </p:txBody>
        </p:sp>
      </p:grpSp>
      <p:grpSp>
        <p:nvGrpSpPr>
          <p:cNvPr id="30" name="îṥ1ïḑè"/>
          <p:cNvGrpSpPr/>
          <p:nvPr/>
        </p:nvGrpSpPr>
        <p:grpSpPr>
          <a:xfrm>
            <a:off x="204382" y="1996029"/>
            <a:ext cx="485439" cy="485439"/>
            <a:chOff x="6408770" y="1816398"/>
            <a:chExt cx="647252" cy="647252"/>
          </a:xfrm>
        </p:grpSpPr>
        <p:sp>
          <p:nvSpPr>
            <p:cNvPr id="33" name="ïs1ídè"/>
            <p:cNvSpPr/>
            <p:nvPr/>
          </p:nvSpPr>
          <p:spPr>
            <a:xfrm>
              <a:off x="6408770" y="1816398"/>
              <a:ext cx="647252" cy="647252"/>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34" name="íŝľíḋê"/>
            <p:cNvSpPr/>
            <p:nvPr/>
          </p:nvSpPr>
          <p:spPr bwMode="auto">
            <a:xfrm>
              <a:off x="6515017" y="1922645"/>
              <a:ext cx="434758" cy="434758"/>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1"/>
            </a:solidFill>
            <a:ln>
              <a:noFill/>
            </a:ln>
          </p:spPr>
          <p:txBody>
            <a:bodyPr anchor="ctr"/>
            <a:p>
              <a:pPr algn="ctr"/>
              <a:endParaRPr>
                <a:cs typeface="+mn-ea"/>
                <a:sym typeface="+mn-lt"/>
              </a:endParaRPr>
            </a:p>
          </p:txBody>
        </p:sp>
      </p:grpSp>
      <p:sp>
        <p:nvSpPr>
          <p:cNvPr id="35" name="文本框 34"/>
          <p:cNvSpPr txBox="true"/>
          <p:nvPr/>
        </p:nvSpPr>
        <p:spPr>
          <a:xfrm>
            <a:off x="798195" y="2064385"/>
            <a:ext cx="2821305" cy="337185"/>
          </a:xfrm>
          <a:prstGeom prst="rect">
            <a:avLst/>
          </a:prstGeom>
          <a:noFill/>
        </p:spPr>
        <p:txBody>
          <a:bodyPr wrap="square" rtlCol="0">
            <a:spAutoFit/>
          </a:bodyPr>
          <a:p>
            <a:pPr lvl="0" algn="ctr">
              <a:lnSpc>
                <a:spcPct val="100000"/>
              </a:lnSpc>
              <a:buClrTx/>
              <a:buSzTx/>
              <a:buFontTx/>
            </a:pPr>
            <a:r>
              <a:rPr sz="1600" dirty="0">
                <a:solidFill>
                  <a:schemeClr val="accent1">
                    <a:lumMod val="100000"/>
                  </a:schemeClr>
                </a:solidFill>
                <a:effectLst/>
                <a:cs typeface="+mn-ea"/>
                <a:sym typeface="+mn-lt"/>
              </a:rPr>
              <a:t>制度保障</a:t>
            </a:r>
            <a:endParaRPr sz="1600" dirty="0">
              <a:solidFill>
                <a:schemeClr val="accent1">
                  <a:lumMod val="100000"/>
                </a:schemeClr>
              </a:solidFill>
              <a:effectLst/>
              <a:cs typeface="+mn-ea"/>
              <a:sym typeface="+mn-lt"/>
            </a:endParaRPr>
          </a:p>
        </p:txBody>
      </p:sp>
      <p:sp>
        <p:nvSpPr>
          <p:cNvPr id="37" name="文本框 36"/>
          <p:cNvSpPr txBox="true"/>
          <p:nvPr/>
        </p:nvSpPr>
        <p:spPr>
          <a:xfrm>
            <a:off x="1113155" y="1343660"/>
            <a:ext cx="2263775" cy="460375"/>
          </a:xfrm>
          <a:prstGeom prst="rect">
            <a:avLst/>
          </a:prstGeom>
          <a:noFill/>
        </p:spPr>
        <p:txBody>
          <a:bodyPr wrap="square" rtlCol="0">
            <a:spAutoFit/>
          </a:bodyPr>
          <a:p>
            <a:pPr algn="l"/>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严格落实职责分工，各司其职、联动高效，形成工作合力</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true"/>
          <p:nvPr/>
        </p:nvSpPr>
        <p:spPr>
          <a:xfrm>
            <a:off x="1075055" y="2536190"/>
            <a:ext cx="2263775" cy="460375"/>
          </a:xfrm>
          <a:prstGeom prst="rect">
            <a:avLst/>
          </a:prstGeom>
          <a:noFill/>
        </p:spPr>
        <p:txBody>
          <a:bodyPr wrap="square" rtlCol="0">
            <a:spAutoFit/>
          </a:bodyPr>
          <a:p>
            <a:pPr algn="l"/>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严格执行《新疆维吾尔自治区地质灾害防治条例》</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true"/>
          <p:nvPr/>
        </p:nvSpPr>
        <p:spPr>
          <a:xfrm>
            <a:off x="1058545" y="3883025"/>
            <a:ext cx="2263775" cy="645160"/>
          </a:xfrm>
          <a:prstGeom prst="rect">
            <a:avLst/>
          </a:prstGeom>
          <a:noFill/>
        </p:spPr>
        <p:txBody>
          <a:bodyPr wrap="square" rtlCol="0">
            <a:spAutoFit/>
          </a:bodyPr>
          <a:p>
            <a:pPr algn="l"/>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按照“谁引发、谁治理”的原则，由地质灾害责任单位和受益单位承担治理费用。</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39"/>
          <p:cNvSpPr txBox="true"/>
          <p:nvPr/>
        </p:nvSpPr>
        <p:spPr>
          <a:xfrm>
            <a:off x="5904230" y="1327150"/>
            <a:ext cx="2263775" cy="460375"/>
          </a:xfrm>
          <a:prstGeom prst="rect">
            <a:avLst/>
          </a:prstGeom>
          <a:noFill/>
        </p:spPr>
        <p:txBody>
          <a:bodyPr wrap="square" rtlCol="0">
            <a:spAutoFit/>
          </a:bodyPr>
          <a:p>
            <a:pPr algn="l"/>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强化专业技术人才队伍建设，提高技术支撑保障能力</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文本框 40"/>
          <p:cNvSpPr txBox="true"/>
          <p:nvPr/>
        </p:nvSpPr>
        <p:spPr>
          <a:xfrm>
            <a:off x="5887720" y="2530475"/>
            <a:ext cx="2263775" cy="829945"/>
          </a:xfrm>
          <a:prstGeom prst="rect">
            <a:avLst/>
          </a:prstGeom>
          <a:noFill/>
        </p:spPr>
        <p:txBody>
          <a:bodyPr wrap="square" rtlCol="0">
            <a:spAutoFit/>
          </a:bodyPr>
          <a:p>
            <a:pPr algn="l"/>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充分利用“防灾减灾”宣传日等开展形式多样、内容丰富的宣传培训和应急避险演练，加强民众识灾防灾意识。</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true"/>
          <p:nvPr/>
        </p:nvSpPr>
        <p:spPr>
          <a:xfrm>
            <a:off x="5871210" y="3805555"/>
            <a:ext cx="2263775" cy="829945"/>
          </a:xfrm>
          <a:prstGeom prst="rect">
            <a:avLst/>
          </a:prstGeom>
          <a:noFill/>
        </p:spPr>
        <p:txBody>
          <a:bodyPr wrap="square" rtlCol="0">
            <a:spAutoFit/>
          </a:bodyPr>
          <a:p>
            <a:pPr algn="l"/>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建立规划实施监测和动态评估机制。完善从业单位诚信体系建设，强化“双随机、一公开”抽查。</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1758">
        <p:fade/>
      </p:transition>
    </mc:Choice>
    <mc:Fallback>
      <p:transition spd="med" advTm="175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1+#ppt_w/2"/>
                                          </p:val>
                                        </p:tav>
                                        <p:tav tm="100000">
                                          <p:val>
                                            <p:strVal val="#ppt_x"/>
                                          </p:val>
                                        </p:tav>
                                      </p:tavLst>
                                    </p:anim>
                                    <p:anim calcmode="lin" valueType="num">
                                      <p:cBhvr additive="base">
                                        <p:cTn id="24" dur="500" fill="hold"/>
                                        <p:tgtEl>
                                          <p:spTgt spid="2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1+#ppt_w/2"/>
                                          </p:val>
                                        </p:tav>
                                        <p:tav tm="100000">
                                          <p:val>
                                            <p:strVal val="#ppt_x"/>
                                          </p:val>
                                        </p:tav>
                                      </p:tavLst>
                                    </p:anim>
                                    <p:anim calcmode="lin" valueType="num">
                                      <p:cBhvr additive="base">
                                        <p:cTn id="2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40"/>
          <p:cNvSpPr/>
          <p:nvPr/>
        </p:nvSpPr>
        <p:spPr bwMode="auto">
          <a:xfrm>
            <a:off x="3880026" y="1776475"/>
            <a:ext cx="2879725" cy="1870075"/>
          </a:xfrm>
          <a:custGeom>
            <a:avLst/>
            <a:gdLst>
              <a:gd name="T0" fmla="*/ 1814 w 1814"/>
              <a:gd name="T1" fmla="*/ 0 h 1178"/>
              <a:gd name="T2" fmla="*/ 0 w 1814"/>
              <a:gd name="T3" fmla="*/ 1122 h 1178"/>
              <a:gd name="T4" fmla="*/ 89 w 1814"/>
              <a:gd name="T5" fmla="*/ 1178 h 1178"/>
              <a:gd name="T6" fmla="*/ 1814 w 1814"/>
              <a:gd name="T7" fmla="*/ 112 h 1178"/>
              <a:gd name="T8" fmla="*/ 1814 w 1814"/>
              <a:gd name="T9" fmla="*/ 0 h 1178"/>
            </a:gdLst>
            <a:ahLst/>
            <a:cxnLst>
              <a:cxn ang="0">
                <a:pos x="T0" y="T1"/>
              </a:cxn>
              <a:cxn ang="0">
                <a:pos x="T2" y="T3"/>
              </a:cxn>
              <a:cxn ang="0">
                <a:pos x="T4" y="T5"/>
              </a:cxn>
              <a:cxn ang="0">
                <a:pos x="T6" y="T7"/>
              </a:cxn>
              <a:cxn ang="0">
                <a:pos x="T8" y="T9"/>
              </a:cxn>
            </a:cxnLst>
            <a:rect l="0" t="0" r="r" b="b"/>
            <a:pathLst>
              <a:path w="1814" h="1178">
                <a:moveTo>
                  <a:pt x="1814" y="0"/>
                </a:moveTo>
                <a:lnTo>
                  <a:pt x="0" y="1122"/>
                </a:lnTo>
                <a:lnTo>
                  <a:pt x="89" y="1178"/>
                </a:lnTo>
                <a:lnTo>
                  <a:pt x="1814" y="112"/>
                </a:lnTo>
                <a:lnTo>
                  <a:pt x="18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false" compatLnSpc="true"/>
          <a:lstStyle/>
          <a:p>
            <a:endParaRPr lang="zh-CN" altLang="en-US">
              <a:cs typeface="+mn-ea"/>
              <a:sym typeface="+mn-lt"/>
            </a:endParaRPr>
          </a:p>
        </p:txBody>
      </p:sp>
      <p:sp>
        <p:nvSpPr>
          <p:cNvPr id="13" name="Freeform 47"/>
          <p:cNvSpPr/>
          <p:nvPr/>
        </p:nvSpPr>
        <p:spPr bwMode="auto">
          <a:xfrm>
            <a:off x="1315312" y="3523670"/>
            <a:ext cx="2492748" cy="2126824"/>
          </a:xfrm>
          <a:custGeom>
            <a:avLst/>
            <a:gdLst>
              <a:gd name="T0" fmla="*/ 0 w 1342"/>
              <a:gd name="T1" fmla="*/ 0 h 1145"/>
              <a:gd name="T2" fmla="*/ 402 w 1342"/>
              <a:gd name="T3" fmla="*/ 1145 h 1145"/>
              <a:gd name="T4" fmla="*/ 1342 w 1342"/>
              <a:gd name="T5" fmla="*/ 565 h 1145"/>
              <a:gd name="T6" fmla="*/ 0 w 1342"/>
              <a:gd name="T7" fmla="*/ 0 h 1145"/>
            </a:gdLst>
            <a:ahLst/>
            <a:cxnLst>
              <a:cxn ang="0">
                <a:pos x="T0" y="T1"/>
              </a:cxn>
              <a:cxn ang="0">
                <a:pos x="T2" y="T3"/>
              </a:cxn>
              <a:cxn ang="0">
                <a:pos x="T4" y="T5"/>
              </a:cxn>
              <a:cxn ang="0">
                <a:pos x="T6" y="T7"/>
              </a:cxn>
            </a:cxnLst>
            <a:rect l="0" t="0" r="r" b="b"/>
            <a:pathLst>
              <a:path w="1342" h="1145">
                <a:moveTo>
                  <a:pt x="0" y="0"/>
                </a:moveTo>
                <a:lnTo>
                  <a:pt x="402" y="1145"/>
                </a:lnTo>
                <a:lnTo>
                  <a:pt x="1342" y="565"/>
                </a:lnTo>
                <a:lnTo>
                  <a:pt x="0" y="0"/>
                </a:lnTo>
                <a:close/>
              </a:path>
            </a:pathLst>
          </a:custGeom>
          <a:gradFill>
            <a:gsLst>
              <a:gs pos="0">
                <a:srgbClr val="56BDEC">
                  <a:alpha val="0"/>
                </a:srgbClr>
              </a:gs>
              <a:gs pos="100000">
                <a:srgbClr val="123C8E"/>
              </a:gs>
            </a:gsLst>
            <a:lin ang="12000000" scaled="false"/>
          </a:gradFill>
          <a:ln>
            <a:noFill/>
          </a:ln>
        </p:spPr>
        <p:txBody>
          <a:bodyPr vert="horz" wrap="square" lIns="91440" tIns="45720" rIns="91440" bIns="45720" numCol="1" anchor="t" anchorCtr="false" compatLnSpc="true"/>
          <a:lstStyle/>
          <a:p>
            <a:endParaRPr lang="zh-CN" altLang="en-US">
              <a:cs typeface="+mn-ea"/>
              <a:sym typeface="+mn-lt"/>
            </a:endParaRPr>
          </a:p>
        </p:txBody>
      </p:sp>
      <p:grpSp>
        <p:nvGrpSpPr>
          <p:cNvPr id="14" name="组合 13"/>
          <p:cNvGrpSpPr/>
          <p:nvPr/>
        </p:nvGrpSpPr>
        <p:grpSpPr>
          <a:xfrm>
            <a:off x="5832" y="1919786"/>
            <a:ext cx="3059282" cy="3799142"/>
            <a:chOff x="5832" y="1919786"/>
            <a:chExt cx="3059282" cy="3799142"/>
          </a:xfrm>
        </p:grpSpPr>
        <p:sp>
          <p:nvSpPr>
            <p:cNvPr id="15" name="Freeform 44"/>
            <p:cNvSpPr/>
            <p:nvPr/>
          </p:nvSpPr>
          <p:spPr bwMode="auto">
            <a:xfrm>
              <a:off x="7689" y="1919786"/>
              <a:ext cx="3057425" cy="3781845"/>
            </a:xfrm>
            <a:custGeom>
              <a:avLst/>
              <a:gdLst>
                <a:gd name="T0" fmla="*/ 0 w 1646"/>
                <a:gd name="T1" fmla="*/ 0 h 2036"/>
                <a:gd name="T2" fmla="*/ 1646 w 1646"/>
                <a:gd name="T3" fmla="*/ 1018 h 2036"/>
                <a:gd name="T4" fmla="*/ 0 w 1646"/>
                <a:gd name="T5" fmla="*/ 2036 h 2036"/>
                <a:gd name="T6" fmla="*/ 0 w 1646"/>
                <a:gd name="T7" fmla="*/ 0 h 2036"/>
              </a:gdLst>
              <a:ahLst/>
              <a:cxnLst>
                <a:cxn ang="0">
                  <a:pos x="T0" y="T1"/>
                </a:cxn>
                <a:cxn ang="0">
                  <a:pos x="T2" y="T3"/>
                </a:cxn>
                <a:cxn ang="0">
                  <a:pos x="T4" y="T5"/>
                </a:cxn>
                <a:cxn ang="0">
                  <a:pos x="T6" y="T7"/>
                </a:cxn>
              </a:cxnLst>
              <a:rect l="0" t="0" r="r" b="b"/>
              <a:pathLst>
                <a:path w="1646" h="2036">
                  <a:moveTo>
                    <a:pt x="0" y="0"/>
                  </a:moveTo>
                  <a:lnTo>
                    <a:pt x="1646" y="1018"/>
                  </a:lnTo>
                  <a:lnTo>
                    <a:pt x="0" y="2036"/>
                  </a:lnTo>
                  <a:lnTo>
                    <a:pt x="0" y="0"/>
                  </a:lnTo>
                  <a:close/>
                </a:path>
              </a:pathLst>
            </a:custGeom>
            <a:gradFill>
              <a:gsLst>
                <a:gs pos="0">
                  <a:srgbClr val="56BDEC"/>
                </a:gs>
                <a:gs pos="100000">
                  <a:srgbClr val="123C8E"/>
                </a:gs>
              </a:gsLst>
              <a:lin ang="3000000" scaled="false"/>
            </a:gradFill>
            <a:ln>
              <a:noFill/>
            </a:ln>
          </p:spPr>
          <p:txBody>
            <a:bodyPr vert="horz" wrap="square" lIns="91440" tIns="45720" rIns="91440" bIns="45720" numCol="1" anchor="t" anchorCtr="false" compatLnSpc="true"/>
            <a:lstStyle/>
            <a:p>
              <a:endParaRPr lang="zh-CN" altLang="en-US">
                <a:cs typeface="+mn-ea"/>
                <a:sym typeface="+mn-lt"/>
              </a:endParaRPr>
            </a:p>
          </p:txBody>
        </p:sp>
        <p:sp>
          <p:nvSpPr>
            <p:cNvPr id="16" name="Freeform 45"/>
            <p:cNvSpPr/>
            <p:nvPr/>
          </p:nvSpPr>
          <p:spPr bwMode="auto">
            <a:xfrm>
              <a:off x="5832" y="2876972"/>
              <a:ext cx="2611628" cy="2841956"/>
            </a:xfrm>
            <a:custGeom>
              <a:avLst/>
              <a:gdLst>
                <a:gd name="T0" fmla="*/ 1406 w 1406"/>
                <a:gd name="T1" fmla="*/ 0 h 1530"/>
                <a:gd name="T2" fmla="*/ 0 w 1406"/>
                <a:gd name="T3" fmla="*/ 175 h 1530"/>
                <a:gd name="T4" fmla="*/ 0 w 1406"/>
                <a:gd name="T5" fmla="*/ 1530 h 1530"/>
                <a:gd name="T6" fmla="*/ 1406 w 1406"/>
                <a:gd name="T7" fmla="*/ 0 h 1530"/>
              </a:gdLst>
              <a:ahLst/>
              <a:cxnLst>
                <a:cxn ang="0">
                  <a:pos x="T0" y="T1"/>
                </a:cxn>
                <a:cxn ang="0">
                  <a:pos x="T2" y="T3"/>
                </a:cxn>
                <a:cxn ang="0">
                  <a:pos x="T4" y="T5"/>
                </a:cxn>
                <a:cxn ang="0">
                  <a:pos x="T6" y="T7"/>
                </a:cxn>
              </a:cxnLst>
              <a:rect l="0" t="0" r="r" b="b"/>
              <a:pathLst>
                <a:path w="1406" h="1530">
                  <a:moveTo>
                    <a:pt x="1406" y="0"/>
                  </a:moveTo>
                  <a:lnTo>
                    <a:pt x="0" y="175"/>
                  </a:lnTo>
                  <a:lnTo>
                    <a:pt x="0" y="1530"/>
                  </a:lnTo>
                  <a:lnTo>
                    <a:pt x="1406" y="0"/>
                  </a:lnTo>
                  <a:close/>
                </a:path>
              </a:pathLst>
            </a:custGeom>
            <a:gradFill>
              <a:gsLst>
                <a:gs pos="0">
                  <a:srgbClr val="4DB1E3">
                    <a:alpha val="0"/>
                  </a:srgbClr>
                </a:gs>
                <a:gs pos="89000">
                  <a:srgbClr val="123C8E"/>
                </a:gs>
              </a:gsLst>
              <a:lin ang="7200000" scaled="false"/>
            </a:gradFill>
            <a:ln>
              <a:noFill/>
            </a:ln>
          </p:spPr>
          <p:txBody>
            <a:bodyPr vert="horz" wrap="square" lIns="91440" tIns="45720" rIns="91440" bIns="45720" numCol="1" anchor="t" anchorCtr="false" compatLnSpc="true"/>
            <a:lstStyle/>
            <a:p>
              <a:endParaRPr lang="zh-CN" altLang="en-US">
                <a:cs typeface="+mn-ea"/>
                <a:sym typeface="+mn-lt"/>
              </a:endParaRPr>
            </a:p>
          </p:txBody>
        </p:sp>
        <p:sp>
          <p:nvSpPr>
            <p:cNvPr id="17" name="Freeform 49"/>
            <p:cNvSpPr/>
            <p:nvPr/>
          </p:nvSpPr>
          <p:spPr bwMode="auto">
            <a:xfrm>
              <a:off x="9546" y="1920668"/>
              <a:ext cx="3055568" cy="1983797"/>
            </a:xfrm>
            <a:custGeom>
              <a:avLst/>
              <a:gdLst>
                <a:gd name="T0" fmla="*/ 0 w 1645"/>
                <a:gd name="T1" fmla="*/ 0 h 1068"/>
                <a:gd name="T2" fmla="*/ 0 w 1645"/>
                <a:gd name="T3" fmla="*/ 101 h 1068"/>
                <a:gd name="T4" fmla="*/ 1563 w 1645"/>
                <a:gd name="T5" fmla="*/ 1068 h 1068"/>
                <a:gd name="T6" fmla="*/ 1645 w 1645"/>
                <a:gd name="T7" fmla="*/ 1018 h 1068"/>
                <a:gd name="T8" fmla="*/ 0 w 1645"/>
                <a:gd name="T9" fmla="*/ 0 h 1068"/>
              </a:gdLst>
              <a:ahLst/>
              <a:cxnLst>
                <a:cxn ang="0">
                  <a:pos x="T0" y="T1"/>
                </a:cxn>
                <a:cxn ang="0">
                  <a:pos x="T2" y="T3"/>
                </a:cxn>
                <a:cxn ang="0">
                  <a:pos x="T4" y="T5"/>
                </a:cxn>
                <a:cxn ang="0">
                  <a:pos x="T6" y="T7"/>
                </a:cxn>
                <a:cxn ang="0">
                  <a:pos x="T8" y="T9"/>
                </a:cxn>
              </a:cxnLst>
              <a:rect l="0" t="0" r="r" b="b"/>
              <a:pathLst>
                <a:path w="1645" h="1068">
                  <a:moveTo>
                    <a:pt x="0" y="0"/>
                  </a:moveTo>
                  <a:lnTo>
                    <a:pt x="0" y="101"/>
                  </a:lnTo>
                  <a:lnTo>
                    <a:pt x="1563" y="1068"/>
                  </a:lnTo>
                  <a:lnTo>
                    <a:pt x="1645" y="1018"/>
                  </a:lnTo>
                  <a:lnTo>
                    <a:pt x="0" y="0"/>
                  </a:lnTo>
                  <a:close/>
                </a:path>
              </a:pathLst>
            </a:custGeom>
            <a:gradFill>
              <a:gsLst>
                <a:gs pos="0">
                  <a:srgbClr val="4DB1E3"/>
                </a:gs>
                <a:gs pos="89000">
                  <a:srgbClr val="123C8E"/>
                </a:gs>
              </a:gsLst>
              <a:lin ang="3000000" scaled="false"/>
            </a:gradFill>
            <a:ln>
              <a:noFill/>
            </a:ln>
          </p:spPr>
          <p:txBody>
            <a:bodyPr vert="horz" wrap="square" lIns="91440" tIns="45720" rIns="91440" bIns="45720" numCol="1" anchor="t" anchorCtr="false" compatLnSpc="true"/>
            <a:lstStyle/>
            <a:p>
              <a:endParaRPr lang="zh-CN" altLang="en-US">
                <a:cs typeface="+mn-ea"/>
                <a:sym typeface="+mn-lt"/>
              </a:endParaRPr>
            </a:p>
          </p:txBody>
        </p:sp>
      </p:grpSp>
      <p:pic>
        <p:nvPicPr>
          <p:cNvPr id="18" name="图片 17"/>
          <p:cNvPicPr>
            <a:picLocks noChangeAspect="true"/>
          </p:cNvPicPr>
          <p:nvPr/>
        </p:nvPicPr>
        <p:blipFill>
          <a:blip r:embed="rId1" cstate="email"/>
          <a:stretch>
            <a:fillRect/>
          </a:stretch>
        </p:blipFill>
        <p:spPr>
          <a:xfrm>
            <a:off x="516486" y="4238892"/>
            <a:ext cx="580187" cy="716096"/>
          </a:xfrm>
          <a:prstGeom prst="rect">
            <a:avLst/>
          </a:prstGeom>
        </p:spPr>
      </p:pic>
      <p:sp>
        <p:nvSpPr>
          <p:cNvPr id="20" name="Freeform 38"/>
          <p:cNvSpPr/>
          <p:nvPr/>
        </p:nvSpPr>
        <p:spPr bwMode="auto">
          <a:xfrm>
            <a:off x="7693776" y="196173"/>
            <a:ext cx="1461572" cy="4947328"/>
          </a:xfrm>
          <a:custGeom>
            <a:avLst/>
            <a:gdLst>
              <a:gd name="T0" fmla="*/ 717 w 717"/>
              <a:gd name="T1" fmla="*/ 185 h 2427"/>
              <a:gd name="T2" fmla="*/ 0 w 717"/>
              <a:gd name="T3" fmla="*/ 0 h 2427"/>
              <a:gd name="T4" fmla="*/ 717 w 717"/>
              <a:gd name="T5" fmla="*/ 2427 h 2427"/>
              <a:gd name="T6" fmla="*/ 717 w 717"/>
              <a:gd name="T7" fmla="*/ 1306 h 2427"/>
              <a:gd name="T8" fmla="*/ 717 w 717"/>
              <a:gd name="T9" fmla="*/ 185 h 2427"/>
            </a:gdLst>
            <a:ahLst/>
            <a:cxnLst>
              <a:cxn ang="0">
                <a:pos x="T0" y="T1"/>
              </a:cxn>
              <a:cxn ang="0">
                <a:pos x="T2" y="T3"/>
              </a:cxn>
              <a:cxn ang="0">
                <a:pos x="T4" y="T5"/>
              </a:cxn>
              <a:cxn ang="0">
                <a:pos x="T6" y="T7"/>
              </a:cxn>
              <a:cxn ang="0">
                <a:pos x="T8" y="T9"/>
              </a:cxn>
            </a:cxnLst>
            <a:rect l="0" t="0" r="r" b="b"/>
            <a:pathLst>
              <a:path w="717" h="2427">
                <a:moveTo>
                  <a:pt x="717" y="185"/>
                </a:moveTo>
                <a:lnTo>
                  <a:pt x="0" y="0"/>
                </a:lnTo>
                <a:lnTo>
                  <a:pt x="717" y="2427"/>
                </a:lnTo>
                <a:lnTo>
                  <a:pt x="717" y="1306"/>
                </a:lnTo>
                <a:lnTo>
                  <a:pt x="717" y="185"/>
                </a:lnTo>
                <a:close/>
              </a:path>
            </a:pathLst>
          </a:custGeom>
          <a:gradFill>
            <a:gsLst>
              <a:gs pos="0">
                <a:srgbClr val="56BDEC"/>
              </a:gs>
              <a:gs pos="100000">
                <a:srgbClr val="123C8E"/>
              </a:gs>
            </a:gsLst>
            <a:lin ang="10800000" scaled="false"/>
          </a:gradFill>
          <a:ln>
            <a:noFill/>
          </a:ln>
        </p:spPr>
        <p:txBody>
          <a:bodyPr vert="horz" wrap="square" lIns="91440" tIns="45720" rIns="91440" bIns="45720" numCol="1" anchor="t" anchorCtr="false" compatLnSpc="true"/>
          <a:lstStyle/>
          <a:p>
            <a:endParaRPr lang="zh-CN" altLang="en-US">
              <a:cs typeface="+mn-ea"/>
              <a:sym typeface="+mn-lt"/>
            </a:endParaRPr>
          </a:p>
        </p:txBody>
      </p:sp>
      <p:sp>
        <p:nvSpPr>
          <p:cNvPr id="21" name="Freeform 39"/>
          <p:cNvSpPr/>
          <p:nvPr/>
        </p:nvSpPr>
        <p:spPr bwMode="auto">
          <a:xfrm>
            <a:off x="5460008" y="575775"/>
            <a:ext cx="3697755" cy="2401299"/>
          </a:xfrm>
          <a:custGeom>
            <a:avLst/>
            <a:gdLst>
              <a:gd name="T0" fmla="*/ 1814 w 1814"/>
              <a:gd name="T1" fmla="*/ 0 h 1178"/>
              <a:gd name="T2" fmla="*/ 0 w 1814"/>
              <a:gd name="T3" fmla="*/ 1122 h 1178"/>
              <a:gd name="T4" fmla="*/ 89 w 1814"/>
              <a:gd name="T5" fmla="*/ 1178 h 1178"/>
              <a:gd name="T6" fmla="*/ 1814 w 1814"/>
              <a:gd name="T7" fmla="*/ 112 h 1178"/>
              <a:gd name="T8" fmla="*/ 1814 w 1814"/>
              <a:gd name="T9" fmla="*/ 0 h 1178"/>
            </a:gdLst>
            <a:ahLst/>
            <a:cxnLst>
              <a:cxn ang="0">
                <a:pos x="T0" y="T1"/>
              </a:cxn>
              <a:cxn ang="0">
                <a:pos x="T2" y="T3"/>
              </a:cxn>
              <a:cxn ang="0">
                <a:pos x="T4" y="T5"/>
              </a:cxn>
              <a:cxn ang="0">
                <a:pos x="T6" y="T7"/>
              </a:cxn>
              <a:cxn ang="0">
                <a:pos x="T8" y="T9"/>
              </a:cxn>
            </a:cxnLst>
            <a:rect l="0" t="0" r="r" b="b"/>
            <a:pathLst>
              <a:path w="1814" h="1178">
                <a:moveTo>
                  <a:pt x="1814" y="0"/>
                </a:moveTo>
                <a:lnTo>
                  <a:pt x="0" y="1122"/>
                </a:lnTo>
                <a:lnTo>
                  <a:pt x="89" y="1178"/>
                </a:lnTo>
                <a:lnTo>
                  <a:pt x="1814" y="112"/>
                </a:lnTo>
                <a:lnTo>
                  <a:pt x="1814" y="0"/>
                </a:lnTo>
                <a:close/>
              </a:path>
            </a:pathLst>
          </a:custGeom>
          <a:gradFill>
            <a:gsLst>
              <a:gs pos="0">
                <a:srgbClr val="4DB1E3"/>
              </a:gs>
              <a:gs pos="89000">
                <a:srgbClr val="123C8E"/>
              </a:gs>
            </a:gsLst>
            <a:lin ang="0" scaled="false"/>
          </a:gradFill>
          <a:ln>
            <a:noFill/>
          </a:ln>
        </p:spPr>
        <p:txBody>
          <a:bodyPr vert="horz" wrap="square" lIns="91440" tIns="45720" rIns="91440" bIns="45720" numCol="1" anchor="t" anchorCtr="false" compatLnSpc="true"/>
          <a:lstStyle/>
          <a:p>
            <a:endParaRPr lang="zh-CN" altLang="en-US">
              <a:cs typeface="+mn-ea"/>
              <a:sym typeface="+mn-lt"/>
            </a:endParaRPr>
          </a:p>
        </p:txBody>
      </p:sp>
      <p:sp>
        <p:nvSpPr>
          <p:cNvPr id="22" name="等腰三角形 207"/>
          <p:cNvSpPr/>
          <p:nvPr/>
        </p:nvSpPr>
        <p:spPr>
          <a:xfrm>
            <a:off x="5472379" y="2857282"/>
            <a:ext cx="3669477" cy="2279926"/>
          </a:xfrm>
          <a:custGeom>
            <a:avLst/>
            <a:gdLst>
              <a:gd name="connsiteX0" fmla="*/ 0 w 3185518"/>
              <a:gd name="connsiteY0" fmla="*/ 1963242 h 1963242"/>
              <a:gd name="connsiteX1" fmla="*/ 10703 w 3185518"/>
              <a:gd name="connsiteY1" fmla="*/ 0 h 1963242"/>
              <a:gd name="connsiteX2" fmla="*/ 3185518 w 3185518"/>
              <a:gd name="connsiteY2" fmla="*/ 1963242 h 1963242"/>
              <a:gd name="connsiteX3" fmla="*/ 0 w 3185518"/>
              <a:gd name="connsiteY3" fmla="*/ 1963242 h 1963242"/>
              <a:gd name="connsiteX0-1" fmla="*/ 0 w 3185518"/>
              <a:gd name="connsiteY0-2" fmla="*/ 1963242 h 1972582"/>
              <a:gd name="connsiteX1-3" fmla="*/ 10703 w 3185518"/>
              <a:gd name="connsiteY1-4" fmla="*/ 0 h 1972582"/>
              <a:gd name="connsiteX2-5" fmla="*/ 3185518 w 3185518"/>
              <a:gd name="connsiteY2-6" fmla="*/ 1963242 h 1972582"/>
              <a:gd name="connsiteX3-7" fmla="*/ 2633975 w 3185518"/>
              <a:gd name="connsiteY3-8" fmla="*/ 1972582 h 1972582"/>
              <a:gd name="connsiteX4" fmla="*/ 0 w 3185518"/>
              <a:gd name="connsiteY4" fmla="*/ 1963242 h 1972582"/>
              <a:gd name="connsiteX0-9" fmla="*/ 2623272 w 3174815"/>
              <a:gd name="connsiteY0-10" fmla="*/ 1972582 h 1972582"/>
              <a:gd name="connsiteX1-11" fmla="*/ 0 w 3174815"/>
              <a:gd name="connsiteY1-12" fmla="*/ 0 h 1972582"/>
              <a:gd name="connsiteX2-13" fmla="*/ 3174815 w 3174815"/>
              <a:gd name="connsiteY2-14" fmla="*/ 1963242 h 1972582"/>
              <a:gd name="connsiteX3-15" fmla="*/ 2623272 w 3174815"/>
              <a:gd name="connsiteY3-16" fmla="*/ 1972582 h 1972582"/>
            </a:gdLst>
            <a:ahLst/>
            <a:cxnLst>
              <a:cxn ang="0">
                <a:pos x="connsiteX0-1" y="connsiteY0-2"/>
              </a:cxn>
              <a:cxn ang="0">
                <a:pos x="connsiteX1-3" y="connsiteY1-4"/>
              </a:cxn>
              <a:cxn ang="0">
                <a:pos x="connsiteX2-5" y="connsiteY2-6"/>
              </a:cxn>
              <a:cxn ang="0">
                <a:pos x="connsiteX3-7" y="connsiteY3-8"/>
              </a:cxn>
            </a:cxnLst>
            <a:rect l="l" t="t" r="r" b="b"/>
            <a:pathLst>
              <a:path w="3174815" h="1972582">
                <a:moveTo>
                  <a:pt x="2623272" y="1972582"/>
                </a:moveTo>
                <a:lnTo>
                  <a:pt x="0" y="0"/>
                </a:lnTo>
                <a:lnTo>
                  <a:pt x="3174815" y="1963242"/>
                </a:lnTo>
                <a:lnTo>
                  <a:pt x="2623272" y="1972582"/>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文本框 22"/>
          <p:cNvSpPr txBox="true"/>
          <p:nvPr/>
        </p:nvSpPr>
        <p:spPr>
          <a:xfrm>
            <a:off x="2323230" y="1468443"/>
            <a:ext cx="2882346" cy="1322070"/>
          </a:xfrm>
          <a:prstGeom prst="rect">
            <a:avLst/>
          </a:prstGeom>
          <a:noFill/>
        </p:spPr>
        <p:txBody>
          <a:bodyPr wrap="square" rtlCol="0">
            <a:spAutoFit/>
          </a:bodyPr>
          <a:lstStyle/>
          <a:p>
            <a:pPr algn="ctr"/>
            <a:r>
              <a:rPr lang="zh-CN" altLang="en-US" sz="4000" b="1" i="1" dirty="0">
                <a:solidFill>
                  <a:srgbClr val="3178BA"/>
                </a:solidFill>
                <a:cs typeface="+mn-ea"/>
                <a:sym typeface="+mn-lt"/>
              </a:rPr>
              <a:t>解读完毕</a:t>
            </a:r>
            <a:endParaRPr lang="zh-CN" altLang="en-US" sz="4000" b="1" i="1" dirty="0">
              <a:solidFill>
                <a:srgbClr val="3178BA"/>
              </a:solidFill>
              <a:cs typeface="+mn-ea"/>
              <a:sym typeface="+mn-lt"/>
            </a:endParaRPr>
          </a:p>
          <a:p>
            <a:pPr algn="ctr"/>
            <a:r>
              <a:rPr lang="zh-CN" altLang="en-US" sz="4000" b="1" i="1" dirty="0">
                <a:solidFill>
                  <a:srgbClr val="3178BA"/>
                </a:solidFill>
                <a:cs typeface="+mn-ea"/>
                <a:sym typeface="+mn-lt"/>
              </a:rPr>
              <a:t>谢谢大家</a:t>
            </a:r>
            <a:endParaRPr lang="zh-CN" altLang="en-US" sz="4000" b="1" i="1" dirty="0">
              <a:solidFill>
                <a:srgbClr val="3178BA"/>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6224">
        <p:fade/>
      </p:transition>
    </mc:Choice>
    <mc:Fallback>
      <p:transition spd="med" advTm="6224">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0-#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0-#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true"/>
      <p:bldP spid="20" grpId="0" animBg="true"/>
      <p:bldP spid="21" grpId="0" animBg="true"/>
      <p:bldP spid="22" grpId="0" animBg="true"/>
      <p:bldP spid="23" grpId="0"/>
    </p:bldLst>
  </p:timing>
</p:sld>
</file>

<file path=ppt/theme/theme1.xml><?xml version="1.0" encoding="utf-8"?>
<a:theme xmlns:a="http://schemas.openxmlformats.org/drawingml/2006/main" name="第一PPT，www.1ppt.com">
  <a:themeElements>
    <a:clrScheme name="自定义 237">
      <a:dk1>
        <a:srgbClr val="000000"/>
      </a:dk1>
      <a:lt1>
        <a:srgbClr val="FFFFFF"/>
      </a:lt1>
      <a:dk2>
        <a:srgbClr val="888382"/>
      </a:dk2>
      <a:lt2>
        <a:srgbClr val="F0F0F0"/>
      </a:lt2>
      <a:accent1>
        <a:srgbClr val="3077B9"/>
      </a:accent1>
      <a:accent2>
        <a:srgbClr val="3077B9"/>
      </a:accent2>
      <a:accent3>
        <a:srgbClr val="3077B9"/>
      </a:accent3>
      <a:accent4>
        <a:srgbClr val="3077B9"/>
      </a:accent4>
      <a:accent5>
        <a:srgbClr val="3077B9"/>
      </a:accent5>
      <a:accent6>
        <a:srgbClr val="3077B9"/>
      </a:accent6>
      <a:hlink>
        <a:srgbClr val="88746A"/>
      </a:hlink>
      <a:folHlink>
        <a:srgbClr val="888382"/>
      </a:folHlink>
    </a:clrScheme>
    <a:fontScheme name="xjbhr1xf">
      <a:majorFont>
        <a:latin typeface="Arial"/>
        <a:ea typeface="微软雅黑"/>
        <a:cs typeface=""/>
      </a:majorFont>
      <a:minorFont>
        <a:latin typeface="Arial"/>
        <a:ea typeface="微软雅黑"/>
        <a:cs typeface=""/>
      </a:minorFont>
    </a:fontScheme>
    <a:fmtScheme name="Office">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true">
          <a:gsLst>
            <a:gs pos="0">
              <a:schemeClr val="phClr">
                <a:tint val="50000"/>
                <a:satMod val="300000"/>
              </a:schemeClr>
            </a:gs>
            <a:gs pos="35000">
              <a:schemeClr val="phClr">
                <a:tint val="37000"/>
                <a:satMod val="300000"/>
              </a:schemeClr>
            </a:gs>
            <a:gs pos="100000">
              <a:schemeClr val="phClr">
                <a:tint val="15000"/>
                <a:satMod val="350000"/>
              </a:schemeClr>
            </a:gs>
          </a:gsLst>
          <a:lin ang="16200000" scaled="true"/>
        </a:gradFill>
        <a:gradFill rotWithShape="true">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false"/>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true">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true">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37">
    <a:dk1>
      <a:srgbClr val="000000"/>
    </a:dk1>
    <a:lt1>
      <a:srgbClr val="FFFFFF"/>
    </a:lt1>
    <a:dk2>
      <a:srgbClr val="888382"/>
    </a:dk2>
    <a:lt2>
      <a:srgbClr val="F0F0F0"/>
    </a:lt2>
    <a:accent1>
      <a:srgbClr val="3077B9"/>
    </a:accent1>
    <a:accent2>
      <a:srgbClr val="3077B9"/>
    </a:accent2>
    <a:accent3>
      <a:srgbClr val="3077B9"/>
    </a:accent3>
    <a:accent4>
      <a:srgbClr val="3077B9"/>
    </a:accent4>
    <a:accent5>
      <a:srgbClr val="3077B9"/>
    </a:accent5>
    <a:accent6>
      <a:srgbClr val="3077B9"/>
    </a:accent6>
    <a:hlink>
      <a:srgbClr val="88746A"/>
    </a:hlink>
    <a:folHlink>
      <a:srgbClr val="888382"/>
    </a:folHlink>
  </a:clrScheme>
</a:themeOverride>
</file>

<file path=ppt/theme/themeOverride2.xml><?xml version="1.0" encoding="utf-8"?>
<a:themeOverride xmlns:a="http://schemas.openxmlformats.org/drawingml/2006/main">
  <a:clrScheme name="自定义 237">
    <a:dk1>
      <a:srgbClr val="000000"/>
    </a:dk1>
    <a:lt1>
      <a:srgbClr val="FFFFFF"/>
    </a:lt1>
    <a:dk2>
      <a:srgbClr val="888382"/>
    </a:dk2>
    <a:lt2>
      <a:srgbClr val="F0F0F0"/>
    </a:lt2>
    <a:accent1>
      <a:srgbClr val="3077B9"/>
    </a:accent1>
    <a:accent2>
      <a:srgbClr val="3077B9"/>
    </a:accent2>
    <a:accent3>
      <a:srgbClr val="3077B9"/>
    </a:accent3>
    <a:accent4>
      <a:srgbClr val="3077B9"/>
    </a:accent4>
    <a:accent5>
      <a:srgbClr val="3077B9"/>
    </a:accent5>
    <a:accent6>
      <a:srgbClr val="3077B9"/>
    </a:accent6>
    <a:hlink>
      <a:srgbClr val="88746A"/>
    </a:hlink>
    <a:folHlink>
      <a:srgbClr val="888382"/>
    </a:folHlink>
  </a:clrScheme>
</a:themeOverride>
</file>

<file path=ppt/theme/themeOverride3.xml><?xml version="1.0" encoding="utf-8"?>
<a:themeOverride xmlns:a="http://schemas.openxmlformats.org/drawingml/2006/main">
  <a:clrScheme name="自定义 237">
    <a:dk1>
      <a:srgbClr val="000000"/>
    </a:dk1>
    <a:lt1>
      <a:srgbClr val="FFFFFF"/>
    </a:lt1>
    <a:dk2>
      <a:srgbClr val="888382"/>
    </a:dk2>
    <a:lt2>
      <a:srgbClr val="F0F0F0"/>
    </a:lt2>
    <a:accent1>
      <a:srgbClr val="3077B9"/>
    </a:accent1>
    <a:accent2>
      <a:srgbClr val="3077B9"/>
    </a:accent2>
    <a:accent3>
      <a:srgbClr val="3077B9"/>
    </a:accent3>
    <a:accent4>
      <a:srgbClr val="3077B9"/>
    </a:accent4>
    <a:accent5>
      <a:srgbClr val="3077B9"/>
    </a:accent5>
    <a:accent6>
      <a:srgbClr val="3077B9"/>
    </a:accent6>
    <a:hlink>
      <a:srgbClr val="88746A"/>
    </a:hlink>
    <a:folHlink>
      <a:srgbClr val="888382"/>
    </a:folHlink>
  </a:clrScheme>
</a:themeOverride>
</file>

<file path=docProps/app.xml><?xml version="1.0" encoding="utf-8"?>
<Properties xmlns="http://schemas.openxmlformats.org/officeDocument/2006/extended-properties" xmlns:vt="http://schemas.openxmlformats.org/officeDocument/2006/docPropsVTypes">
  <TotalTime>0</TotalTime>
  <Words>2174</Words>
  <Application>WPS 演示</Application>
  <PresentationFormat>全屏显示(16:9)</PresentationFormat>
  <Paragraphs>176</Paragraphs>
  <Slides>11</Slides>
  <Notes>24</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11</vt:i4>
      </vt:variant>
    </vt:vector>
  </HeadingPairs>
  <TitlesOfParts>
    <vt:vector size="30" baseType="lpstr">
      <vt:lpstr>Arial</vt:lpstr>
      <vt:lpstr>宋体</vt:lpstr>
      <vt:lpstr>Wingdings</vt:lpstr>
      <vt:lpstr>微软雅黑</vt:lpstr>
      <vt:lpstr>方正黑体_GBK</vt:lpstr>
      <vt:lpstr>Nimbus Roman No9 L</vt:lpstr>
      <vt:lpstr>思源黑体旧字形 ExtraLight</vt:lpstr>
      <vt:lpstr>U.S. 101</vt:lpstr>
      <vt:lpstr>Roboto</vt:lpstr>
      <vt:lpstr>Open Sans Light</vt:lpstr>
      <vt:lpstr>汉仪仿宋S</vt:lpstr>
      <vt:lpstr>Noto Kufi Arabic</vt:lpstr>
      <vt:lpstr>宋体</vt:lpstr>
      <vt:lpstr>Arial Unicode MS</vt:lpstr>
      <vt:lpstr>Calibri</vt:lpstr>
      <vt:lpstr>DejaVu Sans</vt:lpstr>
      <vt:lpstr>方正书宋_GBK</vt:lpstr>
      <vt:lpstr>微软雅黑</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蓝色多边形</dc:title>
  <dc:creator>第一PPT</dc:creator>
  <cp:keywords>www.1ppt.com</cp:keywords>
  <dc:description>www.1ppt.com</dc:description>
  <cp:lastModifiedBy>user</cp:lastModifiedBy>
  <cp:revision>322</cp:revision>
  <dcterms:created xsi:type="dcterms:W3CDTF">2022-03-14T02:20:33Z</dcterms:created>
  <dcterms:modified xsi:type="dcterms:W3CDTF">2022-03-14T02:20:33Z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2052-11.8.2.10386</vt:lpwstr>
  </property>
</Properties>
</file>